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5" r:id="rId28"/>
    <p:sldId id="286" r:id="rId29"/>
    <p:sldId id="287" r:id="rId30"/>
    <p:sldId id="288" r:id="rId31"/>
    <p:sldId id="289" r:id="rId32"/>
    <p:sldId id="290"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 id="307" r:id="rId48"/>
    <p:sldId id="308" r:id="rId49"/>
    <p:sldId id="309" r:id="rId50"/>
    <p:sldId id="310" r:id="rId51"/>
    <p:sldId id="311" r:id="rId52"/>
    <p:sldId id="312" r:id="rId53"/>
    <p:sldId id="313" r:id="rId54"/>
    <p:sldId id="314" r:id="rId55"/>
    <p:sldId id="315" r:id="rId56"/>
    <p:sldId id="316" r:id="rId57"/>
    <p:sldId id="317" r:id="rId58"/>
    <p:sldId id="318" r:id="rId59"/>
    <p:sldId id="319" r:id="rId60"/>
    <p:sldId id="320" r:id="rId61"/>
    <p:sldId id="321" r:id="rId62"/>
    <p:sldId id="322" r:id="rId63"/>
    <p:sldId id="323" r:id="rId64"/>
    <p:sldId id="324" r:id="rId65"/>
    <p:sldId id="325" r:id="rId66"/>
    <p:sldId id="326" r:id="rId67"/>
    <p:sldId id="327" r:id="rId68"/>
    <p:sldId id="328" r:id="rId69"/>
    <p:sldId id="329" r:id="rId70"/>
    <p:sldId id="330" r:id="rId71"/>
    <p:sldId id="331" r:id="rId72"/>
    <p:sldId id="332" r:id="rId73"/>
    <p:sldId id="333" r:id="rId74"/>
    <p:sldId id="334" r:id="rId75"/>
    <p:sldId id="335" r:id="rId76"/>
    <p:sldId id="336" r:id="rId77"/>
    <p:sldId id="337" r:id="rId78"/>
    <p:sldId id="338" r:id="rId79"/>
    <p:sldId id="339" r:id="rId80"/>
    <p:sldId id="340" r:id="rId81"/>
    <p:sldId id="341" r:id="rId82"/>
    <p:sldId id="342" r:id="rId83"/>
    <p:sldId id="343" r:id="rId84"/>
    <p:sldId id="344" r:id="rId85"/>
    <p:sldId id="345" r:id="rId86"/>
    <p:sldId id="346" r:id="rId87"/>
    <p:sldId id="347" r:id="rId88"/>
    <p:sldId id="348" r:id="rId89"/>
    <p:sldId id="349" r:id="rId90"/>
    <p:sldId id="350" r:id="rId91"/>
    <p:sldId id="351" r:id="rId92"/>
    <p:sldId id="352" r:id="rId93"/>
    <p:sldId id="353" r:id="rId94"/>
    <p:sldId id="354" r:id="rId9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475"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smtClean="0"/>
              <a:t>Click to edit Master title style</a:t>
            </a:r>
          </a:p>
        </p:txBody>
      </p:sp>
      <p:sp>
        <p:nvSpPr>
          <p:cNvPr id="105476"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smtClean="0"/>
              <a:t>Click to edit Master subtitle style</a:t>
            </a:r>
          </a:p>
        </p:txBody>
      </p:sp>
      <p:sp>
        <p:nvSpPr>
          <p:cNvPr id="38" name="Rectangle 5"/>
          <p:cNvSpPr>
            <a:spLocks noGrp="1" noChangeArrowheads="1"/>
          </p:cNvSpPr>
          <p:nvPr>
            <p:ph type="dt" sz="half" idx="10"/>
          </p:nvPr>
        </p:nvSpPr>
        <p:spPr/>
        <p:txBody>
          <a:bodyPr/>
          <a:lstStyle>
            <a:lvl1pPr>
              <a:defRPr/>
            </a:lvl1pPr>
          </a:lstStyle>
          <a:p>
            <a:pPr>
              <a:defRPr/>
            </a:pPr>
            <a:endParaRPr lang="en-US" altLang="en-US"/>
          </a:p>
        </p:txBody>
      </p:sp>
      <p:sp>
        <p:nvSpPr>
          <p:cNvPr id="39" name="Rectangle 6"/>
          <p:cNvSpPr>
            <a:spLocks noGrp="1" noChangeArrowheads="1"/>
          </p:cNvSpPr>
          <p:nvPr>
            <p:ph type="ftr" sz="quarter" idx="11"/>
          </p:nvPr>
        </p:nvSpPr>
        <p:spPr/>
        <p:txBody>
          <a:bodyPr/>
          <a:lstStyle>
            <a:lvl1pPr>
              <a:defRPr/>
            </a:lvl1pPr>
          </a:lstStyle>
          <a:p>
            <a:pPr>
              <a:defRPr/>
            </a:pPr>
            <a:endParaRPr lang="en-US" altLang="en-US"/>
          </a:p>
        </p:txBody>
      </p:sp>
      <p:sp>
        <p:nvSpPr>
          <p:cNvPr id="40" name="Rectangle 7"/>
          <p:cNvSpPr>
            <a:spLocks noGrp="1" noChangeArrowheads="1"/>
          </p:cNvSpPr>
          <p:nvPr>
            <p:ph type="sldNum" sz="quarter" idx="12"/>
          </p:nvPr>
        </p:nvSpPr>
        <p:spPr/>
        <p:txBody>
          <a:bodyPr/>
          <a:lstStyle>
            <a:lvl1pPr>
              <a:defRPr/>
            </a:lvl1pPr>
          </a:lstStyle>
          <a:p>
            <a:pPr>
              <a:defRPr/>
            </a:pPr>
            <a:fld id="{094D237F-CB06-4F81-B4BD-1F2709E01535}" type="slidenum">
              <a:rPr lang="en-US" altLang="en-US"/>
              <a:pPr>
                <a:defRPr/>
              </a:pPr>
              <a:t>‹#›</a:t>
            </a:fld>
            <a:endParaRPr lang="en-US" altLang="en-US"/>
          </a:p>
        </p:txBody>
      </p:sp>
    </p:spTree>
    <p:extLst>
      <p:ext uri="{BB962C8B-B14F-4D97-AF65-F5344CB8AC3E}">
        <p14:creationId xmlns:p14="http://schemas.microsoft.com/office/powerpoint/2010/main" val="2334552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1914716D-4FED-47DC-B58C-6B1D344D11B0}" type="slidenum">
              <a:rPr lang="en-US" altLang="en-US"/>
              <a:pPr>
                <a:defRPr/>
              </a:pPr>
              <a:t>‹#›</a:t>
            </a:fld>
            <a:endParaRPr lang="en-US" altLang="en-US"/>
          </a:p>
        </p:txBody>
      </p:sp>
    </p:spTree>
    <p:extLst>
      <p:ext uri="{BB962C8B-B14F-4D97-AF65-F5344CB8AC3E}">
        <p14:creationId xmlns:p14="http://schemas.microsoft.com/office/powerpoint/2010/main" val="3511555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2B3AADA2-2486-4F75-ACBD-B61FAB393655}" type="slidenum">
              <a:rPr lang="en-US" altLang="en-US"/>
              <a:pPr>
                <a:defRPr/>
              </a:pPr>
              <a:t>‹#›</a:t>
            </a:fld>
            <a:endParaRPr lang="en-US" altLang="en-US"/>
          </a:p>
        </p:txBody>
      </p:sp>
    </p:spTree>
    <p:extLst>
      <p:ext uri="{BB962C8B-B14F-4D97-AF65-F5344CB8AC3E}">
        <p14:creationId xmlns:p14="http://schemas.microsoft.com/office/powerpoint/2010/main" val="275173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AE0B3D50-7A39-4777-8005-AA17CD7F679E}" type="slidenum">
              <a:rPr lang="en-US" altLang="en-US"/>
              <a:pPr>
                <a:defRPr/>
              </a:pPr>
              <a:t>‹#›</a:t>
            </a:fld>
            <a:endParaRPr lang="en-US" altLang="en-US"/>
          </a:p>
        </p:txBody>
      </p:sp>
    </p:spTree>
    <p:extLst>
      <p:ext uri="{BB962C8B-B14F-4D97-AF65-F5344CB8AC3E}">
        <p14:creationId xmlns:p14="http://schemas.microsoft.com/office/powerpoint/2010/main" val="4045984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0024DCA2-312B-46B4-9142-8C1DA0934351}" type="slidenum">
              <a:rPr lang="en-US" altLang="en-US"/>
              <a:pPr>
                <a:defRPr/>
              </a:pPr>
              <a:t>‹#›</a:t>
            </a:fld>
            <a:endParaRPr lang="en-US" altLang="en-US"/>
          </a:p>
        </p:txBody>
      </p:sp>
    </p:spTree>
    <p:extLst>
      <p:ext uri="{BB962C8B-B14F-4D97-AF65-F5344CB8AC3E}">
        <p14:creationId xmlns:p14="http://schemas.microsoft.com/office/powerpoint/2010/main" val="576411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5D3F352F-C031-45D9-B878-5C125FBCF0D6}" type="slidenum">
              <a:rPr lang="en-US" altLang="en-US"/>
              <a:pPr>
                <a:defRPr/>
              </a:pPr>
              <a:t>‹#›</a:t>
            </a:fld>
            <a:endParaRPr lang="en-US" altLang="en-US"/>
          </a:p>
        </p:txBody>
      </p:sp>
    </p:spTree>
    <p:extLst>
      <p:ext uri="{BB962C8B-B14F-4D97-AF65-F5344CB8AC3E}">
        <p14:creationId xmlns:p14="http://schemas.microsoft.com/office/powerpoint/2010/main" val="2820849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fld id="{F1D2FA0A-EE5B-4D0F-B5D3-57E4563B8399}" type="slidenum">
              <a:rPr lang="en-US" altLang="en-US"/>
              <a:pPr>
                <a:defRPr/>
              </a:pPr>
              <a:t>‹#›</a:t>
            </a:fld>
            <a:endParaRPr lang="en-US" altLang="en-US"/>
          </a:p>
        </p:txBody>
      </p:sp>
    </p:spTree>
    <p:extLst>
      <p:ext uri="{BB962C8B-B14F-4D97-AF65-F5344CB8AC3E}">
        <p14:creationId xmlns:p14="http://schemas.microsoft.com/office/powerpoint/2010/main" val="1319510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fld id="{A25EBFB7-5CF5-415A-8C66-21C5CA5F5665}" type="slidenum">
              <a:rPr lang="en-US" altLang="en-US"/>
              <a:pPr>
                <a:defRPr/>
              </a:pPr>
              <a:t>‹#›</a:t>
            </a:fld>
            <a:endParaRPr lang="en-US" altLang="en-US"/>
          </a:p>
        </p:txBody>
      </p:sp>
    </p:spTree>
    <p:extLst>
      <p:ext uri="{BB962C8B-B14F-4D97-AF65-F5344CB8AC3E}">
        <p14:creationId xmlns:p14="http://schemas.microsoft.com/office/powerpoint/2010/main" val="2740033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fld id="{D394967A-65DB-4F78-88D2-4D44959A3E84}" type="slidenum">
              <a:rPr lang="en-US" altLang="en-US"/>
              <a:pPr>
                <a:defRPr/>
              </a:pPr>
              <a:t>‹#›</a:t>
            </a:fld>
            <a:endParaRPr lang="en-US" altLang="en-US"/>
          </a:p>
        </p:txBody>
      </p:sp>
    </p:spTree>
    <p:extLst>
      <p:ext uri="{BB962C8B-B14F-4D97-AF65-F5344CB8AC3E}">
        <p14:creationId xmlns:p14="http://schemas.microsoft.com/office/powerpoint/2010/main" val="3123740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C94AE46E-9EF3-4313-B42D-39E1F0E7DADB}" type="slidenum">
              <a:rPr lang="en-US" altLang="en-US"/>
              <a:pPr>
                <a:defRPr/>
              </a:pPr>
              <a:t>‹#›</a:t>
            </a:fld>
            <a:endParaRPr lang="en-US" altLang="en-US"/>
          </a:p>
        </p:txBody>
      </p:sp>
    </p:spTree>
    <p:extLst>
      <p:ext uri="{BB962C8B-B14F-4D97-AF65-F5344CB8AC3E}">
        <p14:creationId xmlns:p14="http://schemas.microsoft.com/office/powerpoint/2010/main" val="325932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A6FE89D6-752A-4868-88A9-23024B9CEB76}" type="slidenum">
              <a:rPr lang="en-US" altLang="en-US"/>
              <a:pPr>
                <a:defRPr/>
              </a:pPr>
              <a:t>‹#›</a:t>
            </a:fld>
            <a:endParaRPr lang="en-US" altLang="en-US"/>
          </a:p>
        </p:txBody>
      </p:sp>
    </p:spTree>
    <p:extLst>
      <p:ext uri="{BB962C8B-B14F-4D97-AF65-F5344CB8AC3E}">
        <p14:creationId xmlns:p14="http://schemas.microsoft.com/office/powerpoint/2010/main" val="2101847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4453"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vl1pPr>
          </a:lstStyle>
          <a:p>
            <a:pPr>
              <a:defRPr/>
            </a:pPr>
            <a:endParaRPr lang="en-US" altLang="en-US"/>
          </a:p>
        </p:txBody>
      </p:sp>
      <p:sp>
        <p:nvSpPr>
          <p:cNvPr id="104454" name="Rectangle 6"/>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lvl1pPr>
          </a:lstStyle>
          <a:p>
            <a:pPr>
              <a:defRPr/>
            </a:pPr>
            <a:endParaRPr lang="en-US" altLang="en-US"/>
          </a:p>
        </p:txBody>
      </p:sp>
      <p:sp>
        <p:nvSpPr>
          <p:cNvPr id="104455"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vl1pPr>
          </a:lstStyle>
          <a:p>
            <a:pPr>
              <a:defRPr/>
            </a:pPr>
            <a:fld id="{0E92F169-B51D-4D76-979E-2DBA3BE85CDD}" type="slidenum">
              <a:rPr lang="en-US" altLang="en-US"/>
              <a:pPr>
                <a:defRPr/>
              </a:pPr>
              <a:t>‹#›</a:t>
            </a:fld>
            <a:endParaRPr lang="en-US" altLang="en-US"/>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4" name="Oval 10"/>
            <p:cNvSpPr>
              <a:spLocks noChangeArrowheads="1"/>
            </p:cNvSpPr>
            <p:nvPr/>
          </p:nvSpPr>
          <p:spPr bwMode="auto">
            <a:xfrm>
              <a:off x="5248"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5" name="Oval 11"/>
            <p:cNvSpPr>
              <a:spLocks noChangeArrowheads="1"/>
            </p:cNvSpPr>
            <p:nvPr/>
          </p:nvSpPr>
          <p:spPr bwMode="auto">
            <a:xfrm>
              <a:off x="5360"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6" name="Oval 12"/>
            <p:cNvSpPr>
              <a:spLocks noChangeArrowheads="1"/>
            </p:cNvSpPr>
            <p:nvPr/>
          </p:nvSpPr>
          <p:spPr bwMode="auto">
            <a:xfrm>
              <a:off x="5136"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7" name="Oval 13"/>
            <p:cNvSpPr>
              <a:spLocks noChangeArrowheads="1"/>
            </p:cNvSpPr>
            <p:nvPr/>
          </p:nvSpPr>
          <p:spPr bwMode="auto">
            <a:xfrm>
              <a:off x="5248"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8" name="Oval 14"/>
            <p:cNvSpPr>
              <a:spLocks noChangeArrowheads="1"/>
            </p:cNvSpPr>
            <p:nvPr/>
          </p:nvSpPr>
          <p:spPr bwMode="auto">
            <a:xfrm>
              <a:off x="5360"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9" name="Oval 15"/>
            <p:cNvSpPr>
              <a:spLocks noChangeArrowheads="1"/>
            </p:cNvSpPr>
            <p:nvPr/>
          </p:nvSpPr>
          <p:spPr bwMode="auto">
            <a:xfrm>
              <a:off x="5472" y="1072"/>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0" name="Oval 16"/>
            <p:cNvSpPr>
              <a:spLocks noChangeArrowheads="1"/>
            </p:cNvSpPr>
            <p:nvPr/>
          </p:nvSpPr>
          <p:spPr bwMode="auto">
            <a:xfrm>
              <a:off x="5136" y="1184"/>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1" name="Oval 17"/>
            <p:cNvSpPr>
              <a:spLocks noChangeArrowheads="1"/>
            </p:cNvSpPr>
            <p:nvPr/>
          </p:nvSpPr>
          <p:spPr bwMode="auto">
            <a:xfrm>
              <a:off x="5248" y="1184"/>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2" name="Oval 18"/>
            <p:cNvSpPr>
              <a:spLocks noChangeArrowheads="1"/>
            </p:cNvSpPr>
            <p:nvPr/>
          </p:nvSpPr>
          <p:spPr bwMode="auto">
            <a:xfrm>
              <a:off x="5360" y="1184"/>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3" name="Oval 19"/>
            <p:cNvSpPr>
              <a:spLocks noChangeArrowheads="1"/>
            </p:cNvSpPr>
            <p:nvPr/>
          </p:nvSpPr>
          <p:spPr bwMode="auto">
            <a:xfrm>
              <a:off x="5472" y="1184"/>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4" name="Oval 20"/>
            <p:cNvSpPr>
              <a:spLocks noChangeArrowheads="1"/>
            </p:cNvSpPr>
            <p:nvPr/>
          </p:nvSpPr>
          <p:spPr bwMode="auto">
            <a:xfrm>
              <a:off x="5584" y="1184"/>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6" name="Oval 22"/>
            <p:cNvSpPr>
              <a:spLocks noChangeArrowheads="1"/>
            </p:cNvSpPr>
            <p:nvPr/>
          </p:nvSpPr>
          <p:spPr bwMode="auto">
            <a:xfrm>
              <a:off x="5248" y="1296"/>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7" name="Oval 23"/>
            <p:cNvSpPr>
              <a:spLocks noChangeArrowheads="1"/>
            </p:cNvSpPr>
            <p:nvPr/>
          </p:nvSpPr>
          <p:spPr bwMode="auto">
            <a:xfrm>
              <a:off x="5360" y="1296"/>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8" name="Oval 24"/>
            <p:cNvSpPr>
              <a:spLocks noChangeArrowheads="1"/>
            </p:cNvSpPr>
            <p:nvPr/>
          </p:nvSpPr>
          <p:spPr bwMode="auto">
            <a:xfrm>
              <a:off x="5472" y="1296"/>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0" name="Oval 26"/>
            <p:cNvSpPr>
              <a:spLocks noChangeArrowheads="1"/>
            </p:cNvSpPr>
            <p:nvPr/>
          </p:nvSpPr>
          <p:spPr bwMode="auto">
            <a:xfrm>
              <a:off x="5248"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1" name="Oval 27"/>
            <p:cNvSpPr>
              <a:spLocks noChangeArrowheads="1"/>
            </p:cNvSpPr>
            <p:nvPr/>
          </p:nvSpPr>
          <p:spPr bwMode="auto">
            <a:xfrm>
              <a:off x="5360" y="1408"/>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2" name="Oval 28"/>
            <p:cNvSpPr>
              <a:spLocks noChangeArrowheads="1"/>
            </p:cNvSpPr>
            <p:nvPr/>
          </p:nvSpPr>
          <p:spPr bwMode="auto">
            <a:xfrm>
              <a:off x="5472" y="1408"/>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4" name="Oval 30"/>
            <p:cNvSpPr>
              <a:spLocks noChangeArrowheads="1"/>
            </p:cNvSpPr>
            <p:nvPr/>
          </p:nvSpPr>
          <p:spPr bwMode="auto">
            <a:xfrm>
              <a:off x="5136" y="1520"/>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5" name="Oval 31"/>
            <p:cNvSpPr>
              <a:spLocks noChangeArrowheads="1"/>
            </p:cNvSpPr>
            <p:nvPr/>
          </p:nvSpPr>
          <p:spPr bwMode="auto">
            <a:xfrm>
              <a:off x="5248" y="1520"/>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6" name="Oval 32"/>
            <p:cNvSpPr>
              <a:spLocks noChangeArrowheads="1"/>
            </p:cNvSpPr>
            <p:nvPr/>
          </p:nvSpPr>
          <p:spPr bwMode="auto">
            <a:xfrm>
              <a:off x="5360" y="1520"/>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7" name="Oval 33"/>
            <p:cNvSpPr>
              <a:spLocks noChangeArrowheads="1"/>
            </p:cNvSpPr>
            <p:nvPr/>
          </p:nvSpPr>
          <p:spPr bwMode="auto">
            <a:xfrm>
              <a:off x="5472" y="1520"/>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8" name="Oval 34"/>
            <p:cNvSpPr>
              <a:spLocks noChangeArrowheads="1"/>
            </p:cNvSpPr>
            <p:nvPr/>
          </p:nvSpPr>
          <p:spPr bwMode="auto">
            <a:xfrm>
              <a:off x="5136" y="1632"/>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9" name="Oval 35"/>
            <p:cNvSpPr>
              <a:spLocks noChangeArrowheads="1"/>
            </p:cNvSpPr>
            <p:nvPr/>
          </p:nvSpPr>
          <p:spPr bwMode="auto">
            <a:xfrm>
              <a:off x="5248" y="1632"/>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0" name="Oval 36"/>
            <p:cNvSpPr>
              <a:spLocks noChangeArrowheads="1"/>
            </p:cNvSpPr>
            <p:nvPr/>
          </p:nvSpPr>
          <p:spPr bwMode="auto">
            <a:xfrm>
              <a:off x="5360" y="1632"/>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1" name="Oval 37"/>
            <p:cNvSpPr>
              <a:spLocks noChangeArrowheads="1"/>
            </p:cNvSpPr>
            <p:nvPr/>
          </p:nvSpPr>
          <p:spPr bwMode="auto">
            <a:xfrm>
              <a:off x="5472" y="1632"/>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2" name="Oval 38"/>
            <p:cNvSpPr>
              <a:spLocks noChangeArrowheads="1"/>
            </p:cNvSpPr>
            <p:nvPr/>
          </p:nvSpPr>
          <p:spPr bwMode="auto">
            <a:xfrm>
              <a:off x="5248" y="1744"/>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3" name="Oval 39"/>
            <p:cNvSpPr>
              <a:spLocks noChangeArrowheads="1"/>
            </p:cNvSpPr>
            <p:nvPr/>
          </p:nvSpPr>
          <p:spPr bwMode="auto">
            <a:xfrm>
              <a:off x="5472" y="1744"/>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cSld>
  <p:clrMap bg1="lt1" tx1="dk1" bg2="lt2" tx2="dk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1"/>
          </a:solidFill>
          <a:latin typeface="+mj-lt"/>
          <a:ea typeface="+mj-ea"/>
          <a:cs typeface="+mj-cs"/>
        </a:defRPr>
      </a:lvl1pPr>
      <a:lvl2pPr algn="l" rtl="0" eaLnBrk="0" fontAlgn="base" hangingPunct="0">
        <a:spcBef>
          <a:spcPct val="0"/>
        </a:spcBef>
        <a:spcAft>
          <a:spcPct val="0"/>
        </a:spcAft>
        <a:defRPr sz="3900" b="1">
          <a:solidFill>
            <a:schemeClr val="tx1"/>
          </a:solidFill>
          <a:latin typeface="Arial" charset="0"/>
          <a:cs typeface="Arial" charset="0"/>
        </a:defRPr>
      </a:lvl2pPr>
      <a:lvl3pPr algn="l" rtl="0" eaLnBrk="0" fontAlgn="base" hangingPunct="0">
        <a:spcBef>
          <a:spcPct val="0"/>
        </a:spcBef>
        <a:spcAft>
          <a:spcPct val="0"/>
        </a:spcAft>
        <a:defRPr sz="3900" b="1">
          <a:solidFill>
            <a:schemeClr val="tx1"/>
          </a:solidFill>
          <a:latin typeface="Arial" charset="0"/>
          <a:cs typeface="Arial" charset="0"/>
        </a:defRPr>
      </a:lvl3pPr>
      <a:lvl4pPr algn="l" rtl="0" eaLnBrk="0" fontAlgn="base" hangingPunct="0">
        <a:spcBef>
          <a:spcPct val="0"/>
        </a:spcBef>
        <a:spcAft>
          <a:spcPct val="0"/>
        </a:spcAft>
        <a:defRPr sz="3900" b="1">
          <a:solidFill>
            <a:schemeClr val="tx1"/>
          </a:solidFill>
          <a:latin typeface="Arial" charset="0"/>
          <a:cs typeface="Arial" charset="0"/>
        </a:defRPr>
      </a:lvl4pPr>
      <a:lvl5pPr algn="l" rtl="0" eaLnBrk="0" fontAlgn="base" hangingPunct="0">
        <a:spcBef>
          <a:spcPct val="0"/>
        </a:spcBef>
        <a:spcAft>
          <a:spcPct val="0"/>
        </a:spcAft>
        <a:defRPr sz="3900" b="1">
          <a:solidFill>
            <a:schemeClr val="tx1"/>
          </a:solidFill>
          <a:latin typeface="Arial" charset="0"/>
          <a:cs typeface="Arial" charset="0"/>
        </a:defRPr>
      </a:lvl5pPr>
      <a:lvl6pPr marL="457200" algn="l" rtl="0" fontAlgn="base">
        <a:spcBef>
          <a:spcPct val="0"/>
        </a:spcBef>
        <a:spcAft>
          <a:spcPct val="0"/>
        </a:spcAft>
        <a:defRPr sz="3900" b="1">
          <a:solidFill>
            <a:schemeClr val="tx1"/>
          </a:solidFill>
          <a:latin typeface="Arial" charset="0"/>
          <a:cs typeface="Arial" charset="0"/>
        </a:defRPr>
      </a:lvl6pPr>
      <a:lvl7pPr marL="914400" algn="l" rtl="0" fontAlgn="base">
        <a:spcBef>
          <a:spcPct val="0"/>
        </a:spcBef>
        <a:spcAft>
          <a:spcPct val="0"/>
        </a:spcAft>
        <a:defRPr sz="3900" b="1">
          <a:solidFill>
            <a:schemeClr val="tx1"/>
          </a:solidFill>
          <a:latin typeface="Arial" charset="0"/>
          <a:cs typeface="Arial" charset="0"/>
        </a:defRPr>
      </a:lvl7pPr>
      <a:lvl8pPr marL="1371600" algn="l" rtl="0" fontAlgn="base">
        <a:spcBef>
          <a:spcPct val="0"/>
        </a:spcBef>
        <a:spcAft>
          <a:spcPct val="0"/>
        </a:spcAft>
        <a:defRPr sz="3900" b="1">
          <a:solidFill>
            <a:schemeClr val="tx1"/>
          </a:solidFill>
          <a:latin typeface="Arial" charset="0"/>
          <a:cs typeface="Arial" charset="0"/>
        </a:defRPr>
      </a:lvl8pPr>
      <a:lvl9pPr marL="1828800" algn="l" rtl="0" fontAlgn="base">
        <a:spcBef>
          <a:spcPct val="0"/>
        </a:spcBef>
        <a:spcAft>
          <a:spcPct val="0"/>
        </a:spcAft>
        <a:defRPr sz="3900" b="1">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cs typeface="+mn-cs"/>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cs typeface="+mn-cs"/>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cs typeface="+mn-cs"/>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b="0" smtClean="0"/>
              <a:t>Civics</a:t>
            </a:r>
          </a:p>
        </p:txBody>
      </p:sp>
      <p:sp>
        <p:nvSpPr>
          <p:cNvPr id="3075" name="Rectangle 3"/>
          <p:cNvSpPr>
            <a:spLocks noGrp="1" noChangeArrowheads="1"/>
          </p:cNvSpPr>
          <p:nvPr>
            <p:ph type="subTitle" idx="1"/>
          </p:nvPr>
        </p:nvSpPr>
        <p:spPr/>
        <p:txBody>
          <a:bodyPr/>
          <a:lstStyle/>
          <a:p>
            <a:pPr eaLnBrk="1" hangingPunct="1"/>
            <a:r>
              <a:rPr lang="en-US" smtClean="0"/>
              <a:t>SOL Review</a:t>
            </a:r>
          </a:p>
          <a:p>
            <a:pPr eaLnBrk="1" hangingPunct="1"/>
            <a:r>
              <a:rPr lang="en-US" smtClean="0"/>
              <a:t>2</a:t>
            </a:r>
            <a:r>
              <a:rPr lang="en-US" baseline="30000" smtClean="0"/>
              <a:t>nd</a:t>
            </a:r>
            <a:r>
              <a:rPr lang="en-US" smtClean="0"/>
              <a:t> 9-weeks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D.  States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Which level of government conducts foreign policy and regulates commerce? </a:t>
            </a:r>
            <a:br>
              <a:rPr lang="en-US" sz="3500" b="1"/>
            </a:br>
            <a:r>
              <a:rPr lang="en-US" sz="3500" b="1"/>
              <a:t>  </a:t>
            </a:r>
            <a:br>
              <a:rPr lang="en-US" sz="3500" b="1"/>
            </a:br>
            <a:r>
              <a:rPr lang="en-US" sz="2800" b="1"/>
              <a:t>A.  National Government</a:t>
            </a:r>
            <a:br>
              <a:rPr lang="en-US" sz="2800" b="1"/>
            </a:br>
            <a:r>
              <a:rPr lang="en-US" sz="2800" b="1"/>
              <a:t/>
            </a:r>
            <a:br>
              <a:rPr lang="en-US" sz="2800" b="1"/>
            </a:br>
            <a:r>
              <a:rPr lang="en-US" sz="2800" b="1"/>
              <a:t>B.  City Government</a:t>
            </a:r>
            <a:br>
              <a:rPr lang="en-US" sz="2800" b="1"/>
            </a:br>
            <a:r>
              <a:rPr lang="en-US" sz="2800" b="1"/>
              <a:t/>
            </a:r>
            <a:br>
              <a:rPr lang="en-US" sz="2800" b="1"/>
            </a:br>
            <a:r>
              <a:rPr lang="en-US" sz="2800" b="1"/>
              <a:t>C.  State Government</a:t>
            </a:r>
            <a:br>
              <a:rPr lang="en-US" sz="2800" b="1"/>
            </a:br>
            <a:r>
              <a:rPr lang="en-US" sz="2800" b="1"/>
              <a:t/>
            </a:r>
            <a:br>
              <a:rPr lang="en-US" sz="2800" b="1"/>
            </a:br>
            <a:r>
              <a:rPr lang="en-US" sz="2800" b="1"/>
              <a:t>D.  County Government</a:t>
            </a:r>
            <a:r>
              <a:rPr lang="en-US" sz="3500" b="1"/>
              <a:t/>
            </a:r>
            <a:br>
              <a:rPr lang="en-US" sz="3500" b="1"/>
            </a:br>
            <a:endParaRPr lang="en-US" sz="3500" b="1"/>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A.  National Government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Which local branch of government makes ordinances for community, approves budget and limits power to that delegated by the state?</a:t>
            </a:r>
            <a:br>
              <a:rPr lang="en-US" sz="3500" b="1"/>
            </a:br>
            <a:r>
              <a:rPr lang="en-US" sz="3500" b="1"/>
              <a:t>  </a:t>
            </a:r>
            <a:br>
              <a:rPr lang="en-US" sz="3500" b="1"/>
            </a:br>
            <a:r>
              <a:rPr lang="en-US" sz="2800" b="1"/>
              <a:t>A.  Executive Branch</a:t>
            </a:r>
            <a:br>
              <a:rPr lang="en-US" sz="2800" b="1"/>
            </a:br>
            <a:r>
              <a:rPr lang="en-US" sz="2800" b="1"/>
              <a:t/>
            </a:r>
            <a:br>
              <a:rPr lang="en-US" sz="2800" b="1"/>
            </a:br>
            <a:r>
              <a:rPr lang="en-US" sz="2800" b="1"/>
              <a:t>B.  Legislative Branch</a:t>
            </a:r>
            <a:br>
              <a:rPr lang="en-US" sz="2800" b="1"/>
            </a:br>
            <a:r>
              <a:rPr lang="en-US" sz="2800" b="1"/>
              <a:t/>
            </a:r>
            <a:br>
              <a:rPr lang="en-US" sz="2800" b="1"/>
            </a:br>
            <a:r>
              <a:rPr lang="en-US" sz="2800" b="1"/>
              <a:t>C.  Judicial Branch</a:t>
            </a:r>
            <a:br>
              <a:rPr lang="en-US" sz="2800" b="1"/>
            </a:br>
            <a:r>
              <a:rPr lang="en-US" sz="2800" b="1"/>
              <a:t/>
            </a:r>
            <a:br>
              <a:rPr lang="en-US" sz="2800" b="1"/>
            </a:br>
            <a:r>
              <a:rPr lang="en-US" sz="2800" b="1"/>
              <a:t>D.  National Branch</a:t>
            </a:r>
            <a:r>
              <a:rPr lang="en-US" sz="3500" b="1"/>
              <a:t/>
            </a:r>
            <a:br>
              <a:rPr lang="en-US" sz="3500" b="1"/>
            </a:br>
            <a:endParaRPr lang="en-US" sz="3500" b="1"/>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B. Legislative Branch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Which court tries cases involving federal law and U. S. Constitutional questions?</a:t>
            </a:r>
            <a:br>
              <a:rPr lang="en-US" sz="3500" b="1"/>
            </a:br>
            <a:r>
              <a:rPr lang="en-US" sz="3500" b="1"/>
              <a:t>  </a:t>
            </a:r>
            <a:br>
              <a:rPr lang="en-US" sz="3500" b="1"/>
            </a:br>
            <a:r>
              <a:rPr lang="en-US" sz="2800" b="1"/>
              <a:t>A.  Federal Courts</a:t>
            </a:r>
            <a:br>
              <a:rPr lang="en-US" sz="2800" b="1"/>
            </a:br>
            <a:r>
              <a:rPr lang="en-US" sz="2800" b="1"/>
              <a:t/>
            </a:r>
            <a:br>
              <a:rPr lang="en-US" sz="2800" b="1"/>
            </a:br>
            <a:r>
              <a:rPr lang="en-US" sz="2800" b="1"/>
              <a:t>B.  Local Courts</a:t>
            </a:r>
            <a:br>
              <a:rPr lang="en-US" sz="2800" b="1"/>
            </a:br>
            <a:r>
              <a:rPr lang="en-US" sz="2800" b="1"/>
              <a:t/>
            </a:r>
            <a:br>
              <a:rPr lang="en-US" sz="2800" b="1"/>
            </a:br>
            <a:r>
              <a:rPr lang="en-US" sz="2800" b="1"/>
              <a:t>C.  State Courts</a:t>
            </a:r>
            <a:br>
              <a:rPr lang="en-US" sz="2800" b="1"/>
            </a:br>
            <a:r>
              <a:rPr lang="en-US" sz="2800" b="1"/>
              <a:t/>
            </a:r>
            <a:br>
              <a:rPr lang="en-US" sz="2800" b="1"/>
            </a:br>
            <a:r>
              <a:rPr lang="en-US" sz="2800" b="1"/>
              <a:t>D.  Continental Courts</a:t>
            </a:r>
            <a:r>
              <a:rPr lang="en-US" sz="3500" b="1"/>
              <a:t/>
            </a:r>
            <a:br>
              <a:rPr lang="en-US" sz="3500" b="1"/>
            </a:br>
            <a:endParaRPr lang="en-US" sz="3500" b="1"/>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A.  Federal Courts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Which level of government promotes public health, safety and welfare?</a:t>
            </a:r>
            <a:br>
              <a:rPr lang="en-US" sz="3500" b="1"/>
            </a:br>
            <a:r>
              <a:rPr lang="en-US" sz="3500" b="1"/>
              <a:t>  </a:t>
            </a:r>
            <a:br>
              <a:rPr lang="en-US" sz="3500" b="1"/>
            </a:br>
            <a:r>
              <a:rPr lang="en-US" sz="2800" b="1"/>
              <a:t>A.  Federal</a:t>
            </a:r>
            <a:br>
              <a:rPr lang="en-US" sz="2800" b="1"/>
            </a:br>
            <a:r>
              <a:rPr lang="en-US" sz="2800" b="1"/>
              <a:t/>
            </a:r>
            <a:br>
              <a:rPr lang="en-US" sz="2800" b="1"/>
            </a:br>
            <a:r>
              <a:rPr lang="en-US" sz="2800" b="1"/>
              <a:t>B.  Local</a:t>
            </a:r>
            <a:br>
              <a:rPr lang="en-US" sz="2800" b="1"/>
            </a:br>
            <a:r>
              <a:rPr lang="en-US" sz="2800" b="1"/>
              <a:t/>
            </a:r>
            <a:br>
              <a:rPr lang="en-US" sz="2800" b="1"/>
            </a:br>
            <a:r>
              <a:rPr lang="en-US" sz="2800" b="1"/>
              <a:t>C.  State</a:t>
            </a:r>
            <a:br>
              <a:rPr lang="en-US" sz="2800" b="1"/>
            </a:br>
            <a:r>
              <a:rPr lang="en-US" sz="2800" b="1"/>
              <a:t/>
            </a:r>
            <a:br>
              <a:rPr lang="en-US" sz="2800" b="1"/>
            </a:br>
            <a:r>
              <a:rPr lang="en-US" sz="2800" b="1"/>
              <a:t>D.  Continental</a:t>
            </a:r>
            <a:r>
              <a:rPr lang="en-US" sz="3500" b="1"/>
              <a:t/>
            </a:r>
            <a:br>
              <a:rPr lang="en-US" sz="3500" b="1"/>
            </a:br>
            <a:endParaRPr lang="en-US" sz="3500" b="1"/>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C.  State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Which level of government controls all powers of local government in Virginia?</a:t>
            </a:r>
            <a:br>
              <a:rPr lang="en-US" sz="3500" b="1"/>
            </a:br>
            <a:r>
              <a:rPr lang="en-US" sz="3500" b="1"/>
              <a:t>  </a:t>
            </a:r>
            <a:br>
              <a:rPr lang="en-US" sz="3500" b="1"/>
            </a:br>
            <a:r>
              <a:rPr lang="en-US" sz="2800" b="1"/>
              <a:t>A.  Federal</a:t>
            </a:r>
            <a:br>
              <a:rPr lang="en-US" sz="2800" b="1"/>
            </a:br>
            <a:r>
              <a:rPr lang="en-US" sz="2800" b="1"/>
              <a:t/>
            </a:r>
            <a:br>
              <a:rPr lang="en-US" sz="2800" b="1"/>
            </a:br>
            <a:r>
              <a:rPr lang="en-US" sz="2800" b="1"/>
              <a:t>B.  Local</a:t>
            </a:r>
            <a:br>
              <a:rPr lang="en-US" sz="2800" b="1"/>
            </a:br>
            <a:r>
              <a:rPr lang="en-US" sz="2800" b="1"/>
              <a:t/>
            </a:r>
            <a:br>
              <a:rPr lang="en-US" sz="2800" b="1"/>
            </a:br>
            <a:r>
              <a:rPr lang="en-US" sz="2800" b="1"/>
              <a:t>C.  State</a:t>
            </a:r>
            <a:br>
              <a:rPr lang="en-US" sz="2800" b="1"/>
            </a:br>
            <a:r>
              <a:rPr lang="en-US" sz="2800" b="1"/>
              <a:t/>
            </a:r>
            <a:br>
              <a:rPr lang="en-US" sz="2800" b="1"/>
            </a:br>
            <a:r>
              <a:rPr lang="en-US" sz="2800" b="1"/>
              <a:t>D.  Continental</a:t>
            </a:r>
            <a:r>
              <a:rPr lang="en-US" sz="3500" b="1"/>
              <a:t/>
            </a:r>
            <a:br>
              <a:rPr lang="en-US" sz="3500" b="1"/>
            </a:br>
            <a:endParaRPr lang="en-US" sz="3500" b="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8600" y="4953000"/>
            <a:ext cx="8229600" cy="1143000"/>
          </a:xfrm>
        </p:spPr>
        <p:txBody>
          <a:bodyPr/>
          <a:lstStyle/>
          <a:p>
            <a:pPr eaLnBrk="1" hangingPunct="1"/>
            <a:r>
              <a:rPr lang="en-US" sz="3500" smtClean="0"/>
              <a:t>Our Federal System of Government</a:t>
            </a:r>
            <a:br>
              <a:rPr lang="en-US" sz="3500" smtClean="0"/>
            </a:br>
            <a:r>
              <a:rPr lang="en-US" sz="3500" smtClean="0"/>
              <a:t/>
            </a:r>
            <a:br>
              <a:rPr lang="en-US" sz="3500" smtClean="0"/>
            </a:br>
            <a:r>
              <a:rPr lang="en-US" sz="3500" smtClean="0"/>
              <a:t>CE.6 a-b</a:t>
            </a:r>
            <a:br>
              <a:rPr lang="en-US" sz="3500" smtClean="0"/>
            </a:br>
            <a:r>
              <a:rPr lang="en-US" sz="3500" smtClean="0"/>
              <a:t>CE.7 a-b</a:t>
            </a:r>
            <a:br>
              <a:rPr lang="en-US" sz="3500" smtClean="0"/>
            </a:br>
            <a:r>
              <a:rPr lang="en-US" sz="3500" smtClean="0"/>
              <a:t>CE.8 a-d</a:t>
            </a:r>
            <a:br>
              <a:rPr lang="en-US" sz="3500" smtClean="0"/>
            </a:br>
            <a:r>
              <a:rPr lang="en-US" sz="3500" smtClean="0"/>
              <a:t/>
            </a:r>
            <a:br>
              <a:rPr lang="en-US" sz="3500" smtClean="0"/>
            </a:br>
            <a:r>
              <a:rPr lang="en-US" sz="3500" smtClean="0"/>
              <a:t>State and Local Government</a:t>
            </a:r>
            <a:br>
              <a:rPr lang="en-US" sz="3500" smtClean="0"/>
            </a:br>
            <a:r>
              <a:rPr lang="en-US" sz="3500" smtClean="0"/>
              <a:t/>
            </a:r>
            <a:br>
              <a:rPr lang="en-US" sz="3500" smtClean="0"/>
            </a:br>
            <a:r>
              <a:rPr lang="en-US" sz="3500" smtClean="0"/>
              <a:t>CE.6 a-b</a:t>
            </a:r>
            <a:br>
              <a:rPr lang="en-US" sz="3500" smtClean="0"/>
            </a:br>
            <a:r>
              <a:rPr lang="en-US" sz="3500" smtClean="0"/>
              <a:t>CE.8 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C.  State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dirty="0"/>
              <a:t/>
            </a:r>
            <a:br>
              <a:rPr lang="en-US" sz="3500" b="1" dirty="0"/>
            </a:br>
            <a:r>
              <a:rPr lang="en-US" sz="3500" b="1" dirty="0"/>
              <a:t/>
            </a:r>
            <a:br>
              <a:rPr lang="en-US" sz="3500" b="1" dirty="0"/>
            </a:br>
            <a:r>
              <a:rPr lang="en-US" sz="3500" b="1" dirty="0" smtClean="0"/>
              <a:t>Which branch exercises some power </a:t>
            </a:r>
            <a:r>
              <a:rPr lang="en-US" sz="3500" b="1" dirty="0"/>
              <a:t>over the judicial branch by approving </a:t>
            </a:r>
            <a:r>
              <a:rPr lang="en-US" sz="3500" b="1" dirty="0" smtClean="0"/>
              <a:t>and, if needed, </a:t>
            </a:r>
            <a:r>
              <a:rPr lang="en-US" sz="3500" b="1" dirty="0"/>
              <a:t>impeaching federal judges?</a:t>
            </a:r>
            <a:br>
              <a:rPr lang="en-US" sz="3500" b="1" dirty="0"/>
            </a:br>
            <a:r>
              <a:rPr lang="en-US" sz="3500" b="1" dirty="0"/>
              <a:t>  </a:t>
            </a:r>
            <a:br>
              <a:rPr lang="en-US" sz="3500" b="1" dirty="0"/>
            </a:br>
            <a:r>
              <a:rPr lang="en-US" sz="2800" b="1" dirty="0"/>
              <a:t>A.  Legislative Branch</a:t>
            </a:r>
            <a:br>
              <a:rPr lang="en-US" sz="2800" b="1" dirty="0"/>
            </a:br>
            <a:r>
              <a:rPr lang="en-US" sz="2800" b="1" dirty="0"/>
              <a:t/>
            </a:r>
            <a:br>
              <a:rPr lang="en-US" sz="2800" b="1" dirty="0"/>
            </a:br>
            <a:r>
              <a:rPr lang="en-US" sz="2800" b="1" dirty="0"/>
              <a:t>B.  Executive Branch</a:t>
            </a:r>
            <a:br>
              <a:rPr lang="en-US" sz="2800" b="1" dirty="0"/>
            </a:br>
            <a:r>
              <a:rPr lang="en-US" sz="2800" b="1" dirty="0"/>
              <a:t/>
            </a:r>
            <a:br>
              <a:rPr lang="en-US" sz="2800" b="1" dirty="0"/>
            </a:br>
            <a:r>
              <a:rPr lang="en-US" sz="2800" b="1" dirty="0"/>
              <a:t>C.  Judicial Branch</a:t>
            </a:r>
            <a:br>
              <a:rPr lang="en-US" sz="2800" b="1" dirty="0"/>
            </a:br>
            <a:r>
              <a:rPr lang="en-US" sz="2800" b="1" dirty="0"/>
              <a:t/>
            </a:r>
            <a:br>
              <a:rPr lang="en-US" sz="2800" b="1" dirty="0"/>
            </a:br>
            <a:r>
              <a:rPr lang="en-US" sz="2800" b="1" dirty="0"/>
              <a:t>D.  Continental Branch</a:t>
            </a:r>
            <a:r>
              <a:rPr lang="en-US" sz="3500" b="1" dirty="0"/>
              <a:t/>
            </a:r>
            <a:br>
              <a:rPr lang="en-US" sz="3500" b="1" dirty="0"/>
            </a:br>
            <a:endParaRPr lang="en-US" sz="3500"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A. Legislative Branch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dirty="0"/>
              <a:t/>
            </a:r>
            <a:br>
              <a:rPr lang="en-US" sz="3500" b="1" dirty="0"/>
            </a:br>
            <a:r>
              <a:rPr lang="en-US" sz="3500" b="1" dirty="0"/>
              <a:t/>
            </a:r>
            <a:br>
              <a:rPr lang="en-US" sz="3500" b="1" dirty="0"/>
            </a:br>
            <a:r>
              <a:rPr lang="en-US" sz="3500" b="1" dirty="0"/>
              <a:t>Which branch exercises some power over the judicial branch by </a:t>
            </a:r>
            <a:r>
              <a:rPr lang="en-US" sz="3500" b="1" dirty="0"/>
              <a:t>appointing federal judges?</a:t>
            </a:r>
            <a:br>
              <a:rPr lang="en-US" sz="3500" b="1" dirty="0"/>
            </a:br>
            <a:r>
              <a:rPr lang="en-US" sz="3500" b="1" dirty="0"/>
              <a:t>  </a:t>
            </a:r>
            <a:br>
              <a:rPr lang="en-US" sz="3500" b="1" dirty="0"/>
            </a:br>
            <a:r>
              <a:rPr lang="en-US" sz="2800" b="1" dirty="0"/>
              <a:t>A.  Legislative Branch</a:t>
            </a:r>
            <a:br>
              <a:rPr lang="en-US" sz="2800" b="1" dirty="0"/>
            </a:br>
            <a:r>
              <a:rPr lang="en-US" sz="2800" b="1" dirty="0"/>
              <a:t/>
            </a:r>
            <a:br>
              <a:rPr lang="en-US" sz="2800" b="1" dirty="0"/>
            </a:br>
            <a:r>
              <a:rPr lang="en-US" sz="2800" b="1" dirty="0"/>
              <a:t>B.  Executive Branch</a:t>
            </a:r>
            <a:br>
              <a:rPr lang="en-US" sz="2800" b="1" dirty="0"/>
            </a:br>
            <a:r>
              <a:rPr lang="en-US" sz="2800" b="1" dirty="0"/>
              <a:t/>
            </a:r>
            <a:br>
              <a:rPr lang="en-US" sz="2800" b="1" dirty="0"/>
            </a:br>
            <a:r>
              <a:rPr lang="en-US" sz="2800" b="1" dirty="0"/>
              <a:t>C.  Judicial Branch</a:t>
            </a:r>
            <a:br>
              <a:rPr lang="en-US" sz="2800" b="1" dirty="0"/>
            </a:br>
            <a:r>
              <a:rPr lang="en-US" sz="2800" b="1" dirty="0"/>
              <a:t/>
            </a:r>
            <a:br>
              <a:rPr lang="en-US" sz="2800" b="1" dirty="0"/>
            </a:br>
            <a:r>
              <a:rPr lang="en-US" sz="2800" b="1" dirty="0"/>
              <a:t>D.  Continental Branch</a:t>
            </a:r>
            <a:r>
              <a:rPr lang="en-US" sz="3500" b="1" dirty="0"/>
              <a:t/>
            </a:r>
            <a:br>
              <a:rPr lang="en-US" sz="3500" b="1" dirty="0"/>
            </a:br>
            <a:endParaRPr lang="en-US" sz="3500"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09600" y="2286000"/>
            <a:ext cx="7543800" cy="1295400"/>
          </a:xfrm>
        </p:spPr>
        <p:txBody>
          <a:bodyPr/>
          <a:lstStyle/>
          <a:p>
            <a:pPr eaLnBrk="1" hangingPunct="1"/>
            <a:r>
              <a:rPr lang="en-US" smtClean="0"/>
              <a:t>B.  Executive Branch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dirty="0"/>
              <a:t/>
            </a:r>
            <a:br>
              <a:rPr lang="en-US" sz="3500" b="1" dirty="0"/>
            </a:br>
            <a:r>
              <a:rPr lang="en-US" sz="3500" b="1" dirty="0"/>
              <a:t/>
            </a:r>
            <a:br>
              <a:rPr lang="en-US" sz="3500" b="1" dirty="0"/>
            </a:br>
            <a:r>
              <a:rPr lang="en-US" sz="3500" b="1" dirty="0"/>
              <a:t>Which branch exercises some power over the </a:t>
            </a:r>
            <a:r>
              <a:rPr lang="en-US" sz="3500" b="1" dirty="0"/>
              <a:t>executive branch by declaring executive acts unconstitutional?</a:t>
            </a:r>
            <a:br>
              <a:rPr lang="en-US" sz="3500" b="1" dirty="0"/>
            </a:br>
            <a:r>
              <a:rPr lang="en-US" sz="3500" b="1" dirty="0"/>
              <a:t>  </a:t>
            </a:r>
            <a:br>
              <a:rPr lang="en-US" sz="3500" b="1" dirty="0"/>
            </a:br>
            <a:r>
              <a:rPr lang="en-US" sz="2800" b="1" dirty="0"/>
              <a:t>A.  Legislative Branch</a:t>
            </a:r>
            <a:br>
              <a:rPr lang="en-US" sz="2800" b="1" dirty="0"/>
            </a:br>
            <a:r>
              <a:rPr lang="en-US" sz="2800" b="1" dirty="0"/>
              <a:t/>
            </a:r>
            <a:br>
              <a:rPr lang="en-US" sz="2800" b="1" dirty="0"/>
            </a:br>
            <a:r>
              <a:rPr lang="en-US" sz="2800" b="1" dirty="0"/>
              <a:t>B.  Executive Branch</a:t>
            </a:r>
            <a:br>
              <a:rPr lang="en-US" sz="2800" b="1" dirty="0"/>
            </a:br>
            <a:r>
              <a:rPr lang="en-US" sz="2800" b="1" dirty="0"/>
              <a:t/>
            </a:r>
            <a:br>
              <a:rPr lang="en-US" sz="2800" b="1" dirty="0"/>
            </a:br>
            <a:r>
              <a:rPr lang="en-US" sz="2800" b="1" dirty="0"/>
              <a:t>C.  Judicial Branch</a:t>
            </a:r>
            <a:br>
              <a:rPr lang="en-US" sz="2800" b="1" dirty="0"/>
            </a:br>
            <a:r>
              <a:rPr lang="en-US" sz="2800" b="1" dirty="0"/>
              <a:t/>
            </a:r>
            <a:br>
              <a:rPr lang="en-US" sz="2800" b="1" dirty="0"/>
            </a:br>
            <a:r>
              <a:rPr lang="en-US" sz="2800" b="1" dirty="0"/>
              <a:t>D.  Continental Branch</a:t>
            </a:r>
            <a:r>
              <a:rPr lang="en-US" sz="3500" b="1" dirty="0"/>
              <a:t/>
            </a:r>
            <a:br>
              <a:rPr lang="en-US" sz="3500" b="1" dirty="0"/>
            </a:br>
            <a:endParaRPr lang="en-US" sz="3500" b="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04800" y="3124200"/>
            <a:ext cx="7543800" cy="1295400"/>
          </a:xfrm>
        </p:spPr>
        <p:txBody>
          <a:bodyPr/>
          <a:lstStyle/>
          <a:p>
            <a:pPr eaLnBrk="1" hangingPunct="1"/>
            <a:r>
              <a:rPr lang="en-US" smtClean="0"/>
              <a:t>C.  Judicial Branch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Which local branch of government contains the local courts where cases are heard under the authority provided by state legislatures?</a:t>
            </a:r>
            <a:br>
              <a:rPr lang="en-US" sz="3500" b="1"/>
            </a:br>
            <a:r>
              <a:rPr lang="en-US" sz="3500" b="1"/>
              <a:t>  </a:t>
            </a:r>
            <a:br>
              <a:rPr lang="en-US" sz="3500" b="1"/>
            </a:br>
            <a:r>
              <a:rPr lang="en-US" sz="2800" b="1"/>
              <a:t>A.  Legislative Branch</a:t>
            </a:r>
            <a:br>
              <a:rPr lang="en-US" sz="2800" b="1"/>
            </a:br>
            <a:r>
              <a:rPr lang="en-US" sz="2800" b="1"/>
              <a:t/>
            </a:r>
            <a:br>
              <a:rPr lang="en-US" sz="2800" b="1"/>
            </a:br>
            <a:r>
              <a:rPr lang="en-US" sz="2800" b="1"/>
              <a:t>B.  Executive Branch</a:t>
            </a:r>
            <a:br>
              <a:rPr lang="en-US" sz="2800" b="1"/>
            </a:br>
            <a:r>
              <a:rPr lang="en-US" sz="2800" b="1"/>
              <a:t/>
            </a:r>
            <a:br>
              <a:rPr lang="en-US" sz="2800" b="1"/>
            </a:br>
            <a:r>
              <a:rPr lang="en-US" sz="2800" b="1"/>
              <a:t>C.  Judicial Branch</a:t>
            </a:r>
            <a:br>
              <a:rPr lang="en-US" sz="2800" b="1"/>
            </a:br>
            <a:r>
              <a:rPr lang="en-US" sz="2800" b="1"/>
              <a:t/>
            </a:r>
            <a:br>
              <a:rPr lang="en-US" sz="2800" b="1"/>
            </a:br>
            <a:r>
              <a:rPr lang="en-US" sz="2800" b="1"/>
              <a:t>D.  Continental Branch</a:t>
            </a:r>
            <a:r>
              <a:rPr lang="en-US" sz="3500" b="1"/>
              <a:t/>
            </a:r>
            <a:br>
              <a:rPr lang="en-US" sz="3500" b="1"/>
            </a:br>
            <a:endParaRPr lang="en-US" sz="3500" b="1"/>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81000" y="3276600"/>
            <a:ext cx="7543800" cy="1295400"/>
          </a:xfrm>
        </p:spPr>
        <p:txBody>
          <a:bodyPr/>
          <a:lstStyle/>
          <a:p>
            <a:pPr eaLnBrk="1" hangingPunct="1"/>
            <a:r>
              <a:rPr lang="en-US" smtClean="0"/>
              <a:t>C.  Judicial Branch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Which branch of Virginia government makes laws for Virginia and approves biennial (2-year) budget?</a:t>
            </a:r>
            <a:br>
              <a:rPr lang="en-US" sz="3500" b="1"/>
            </a:br>
            <a:r>
              <a:rPr lang="en-US" sz="3500" b="1"/>
              <a:t>  </a:t>
            </a:r>
            <a:br>
              <a:rPr lang="en-US" sz="3500" b="1"/>
            </a:br>
            <a:r>
              <a:rPr lang="en-US" sz="2800" b="1"/>
              <a:t>A.  Legislative Branch</a:t>
            </a:r>
            <a:br>
              <a:rPr lang="en-US" sz="2800" b="1"/>
            </a:br>
            <a:r>
              <a:rPr lang="en-US" sz="2800" b="1"/>
              <a:t/>
            </a:r>
            <a:br>
              <a:rPr lang="en-US" sz="2800" b="1"/>
            </a:br>
            <a:r>
              <a:rPr lang="en-US" sz="2800" b="1"/>
              <a:t>B.  Executive Branch</a:t>
            </a:r>
            <a:br>
              <a:rPr lang="en-US" sz="2800" b="1"/>
            </a:br>
            <a:r>
              <a:rPr lang="en-US" sz="2800" b="1"/>
              <a:t/>
            </a:r>
            <a:br>
              <a:rPr lang="en-US" sz="2800" b="1"/>
            </a:br>
            <a:r>
              <a:rPr lang="en-US" sz="2800" b="1"/>
              <a:t>C.  Judicial Branch</a:t>
            </a:r>
            <a:br>
              <a:rPr lang="en-US" sz="2800" b="1"/>
            </a:br>
            <a:r>
              <a:rPr lang="en-US" sz="2800" b="1"/>
              <a:t/>
            </a:r>
            <a:br>
              <a:rPr lang="en-US" sz="2800" b="1"/>
            </a:br>
            <a:r>
              <a:rPr lang="en-US" sz="2800" b="1"/>
              <a:t>D.  Continental Branch</a:t>
            </a:r>
            <a:r>
              <a:rPr lang="en-US" sz="3500" b="1"/>
              <a:t/>
            </a:r>
            <a:br>
              <a:rPr lang="en-US" sz="3500" b="1"/>
            </a:br>
            <a:endParaRPr lang="en-US" sz="3500" b="1"/>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What is the division of power between the states and the national government called?</a:t>
            </a:r>
            <a:br>
              <a:rPr lang="en-US" sz="3500" b="1"/>
            </a:br>
            <a:r>
              <a:rPr lang="en-US" sz="3500" b="1"/>
              <a:t/>
            </a:r>
            <a:br>
              <a:rPr lang="en-US" sz="3500" b="1"/>
            </a:br>
            <a:r>
              <a:rPr lang="en-US" sz="2800" b="1"/>
              <a:t>A.  Majority rule</a:t>
            </a:r>
            <a:br>
              <a:rPr lang="en-US" sz="2800" b="1"/>
            </a:br>
            <a:r>
              <a:rPr lang="en-US" sz="2800" b="1"/>
              <a:t/>
            </a:r>
            <a:br>
              <a:rPr lang="en-US" sz="2800" b="1"/>
            </a:br>
            <a:r>
              <a:rPr lang="en-US" sz="2800" b="1"/>
              <a:t>B.  A consent of the governed</a:t>
            </a:r>
            <a:br>
              <a:rPr lang="en-US" sz="2800" b="1"/>
            </a:br>
            <a:r>
              <a:rPr lang="en-US" sz="2800" b="1"/>
              <a:t/>
            </a:r>
            <a:br>
              <a:rPr lang="en-US" sz="2800" b="1"/>
            </a:br>
            <a:r>
              <a:rPr lang="en-US" sz="2800" b="1"/>
              <a:t>C.  Federalism</a:t>
            </a:r>
            <a:br>
              <a:rPr lang="en-US" sz="2800" b="1"/>
            </a:br>
            <a:r>
              <a:rPr lang="en-US" sz="2800" b="1"/>
              <a:t/>
            </a:r>
            <a:br>
              <a:rPr lang="en-US" sz="2800" b="1"/>
            </a:br>
            <a:r>
              <a:rPr lang="en-US" sz="2800" b="1"/>
              <a:t>D.  Rule of law</a:t>
            </a:r>
            <a:r>
              <a:rPr lang="en-US" sz="3500" b="1"/>
              <a:t/>
            </a:r>
            <a:br>
              <a:rPr lang="en-US" sz="3500" b="1"/>
            </a:br>
            <a:endParaRPr lang="en-US" sz="3500" b="1"/>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3276600"/>
            <a:ext cx="7543800" cy="1295400"/>
          </a:xfrm>
        </p:spPr>
        <p:txBody>
          <a:bodyPr/>
          <a:lstStyle/>
          <a:p>
            <a:pPr eaLnBrk="1" hangingPunct="1"/>
            <a:r>
              <a:rPr lang="en-US" smtClean="0"/>
              <a:t>A.  Legislative Branch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Which branch at both state and national levels carries out the law?</a:t>
            </a:r>
            <a:br>
              <a:rPr lang="en-US" sz="3500" b="1"/>
            </a:br>
            <a:r>
              <a:rPr lang="en-US" sz="3500" b="1"/>
              <a:t>  </a:t>
            </a:r>
            <a:br>
              <a:rPr lang="en-US" sz="3500" b="1"/>
            </a:br>
            <a:r>
              <a:rPr lang="en-US" sz="2800" b="1"/>
              <a:t>A.  Legislative Branch</a:t>
            </a:r>
            <a:br>
              <a:rPr lang="en-US" sz="2800" b="1"/>
            </a:br>
            <a:r>
              <a:rPr lang="en-US" sz="2800" b="1"/>
              <a:t/>
            </a:r>
            <a:br>
              <a:rPr lang="en-US" sz="2800" b="1"/>
            </a:br>
            <a:r>
              <a:rPr lang="en-US" sz="2800" b="1"/>
              <a:t>B.  Executive Branch</a:t>
            </a:r>
            <a:br>
              <a:rPr lang="en-US" sz="2800" b="1"/>
            </a:br>
            <a:r>
              <a:rPr lang="en-US" sz="2800" b="1"/>
              <a:t/>
            </a:r>
            <a:br>
              <a:rPr lang="en-US" sz="2800" b="1"/>
            </a:br>
            <a:r>
              <a:rPr lang="en-US" sz="2800" b="1"/>
              <a:t>C.  Judicial Branch</a:t>
            </a:r>
            <a:br>
              <a:rPr lang="en-US" sz="2800" b="1"/>
            </a:br>
            <a:r>
              <a:rPr lang="en-US" sz="2800" b="1"/>
              <a:t/>
            </a:r>
            <a:br>
              <a:rPr lang="en-US" sz="2800" b="1"/>
            </a:br>
            <a:r>
              <a:rPr lang="en-US" sz="2800" b="1"/>
              <a:t>D.  Continental Branch</a:t>
            </a:r>
            <a:r>
              <a:rPr lang="en-US" sz="3500" b="1"/>
              <a:t/>
            </a:r>
            <a:br>
              <a:rPr lang="en-US" sz="3500" b="1"/>
            </a:br>
            <a:endParaRPr lang="en-US" sz="3500" b="1"/>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533400" y="2895600"/>
            <a:ext cx="7543800" cy="1295400"/>
          </a:xfrm>
        </p:spPr>
        <p:txBody>
          <a:bodyPr/>
          <a:lstStyle/>
          <a:p>
            <a:pPr eaLnBrk="1" hangingPunct="1"/>
            <a:r>
              <a:rPr lang="en-US" smtClean="0"/>
              <a:t>B.  Executive branch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Which branch of government proposes legislation in an annual speech to the legislature, appeals directly to the people, approves or vetoes legislation and appoints officials who carry out the laws to influence policymaking?</a:t>
            </a:r>
            <a:br>
              <a:rPr lang="en-US" sz="3500" b="1"/>
            </a:br>
            <a:r>
              <a:rPr lang="en-US" sz="3500" b="1"/>
              <a:t>  </a:t>
            </a:r>
            <a:br>
              <a:rPr lang="en-US" sz="3500" b="1"/>
            </a:br>
            <a:r>
              <a:rPr lang="en-US" sz="2800" b="1"/>
              <a:t>A.  Legislative Branch</a:t>
            </a:r>
            <a:br>
              <a:rPr lang="en-US" sz="2800" b="1"/>
            </a:br>
            <a:r>
              <a:rPr lang="en-US" sz="2800" b="1"/>
              <a:t>B.  Executive Branch</a:t>
            </a:r>
            <a:br>
              <a:rPr lang="en-US" sz="2800" b="1"/>
            </a:br>
            <a:r>
              <a:rPr lang="en-US" sz="2800" b="1"/>
              <a:t>C.  Judicial Branch</a:t>
            </a:r>
            <a:br>
              <a:rPr lang="en-US" sz="2800" b="1"/>
            </a:br>
            <a:r>
              <a:rPr lang="en-US" sz="2800" b="1"/>
              <a:t>D.  Continental Branch</a:t>
            </a:r>
            <a:r>
              <a:rPr lang="en-US" sz="3500" b="1"/>
              <a:t/>
            </a:r>
            <a:br>
              <a:rPr lang="en-US" sz="3500" b="1"/>
            </a:br>
            <a:endParaRPr lang="en-US" sz="3500" b="1"/>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09600" y="2819400"/>
            <a:ext cx="7543800" cy="1295400"/>
          </a:xfrm>
        </p:spPr>
        <p:txBody>
          <a:bodyPr/>
          <a:lstStyle/>
          <a:p>
            <a:pPr eaLnBrk="1" hangingPunct="1"/>
            <a:r>
              <a:rPr lang="en-US" smtClean="0"/>
              <a:t>B.  Executive branch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dirty="0"/>
              <a:t/>
            </a:r>
            <a:br>
              <a:rPr lang="en-US" sz="3500" b="1" dirty="0"/>
            </a:br>
            <a:r>
              <a:rPr lang="en-US" sz="3500" b="1" dirty="0"/>
              <a:t/>
            </a:r>
            <a:br>
              <a:rPr lang="en-US" sz="3500" b="1" dirty="0"/>
            </a:br>
            <a:r>
              <a:rPr lang="en-US" sz="3500" b="1" dirty="0"/>
              <a:t>Which branch of the national government executes </a:t>
            </a:r>
            <a:r>
              <a:rPr lang="en-US" sz="3500" b="1" dirty="0" smtClean="0"/>
              <a:t>the law </a:t>
            </a:r>
            <a:r>
              <a:rPr lang="en-US" sz="3500" b="1" dirty="0"/>
              <a:t>of the land and prepares the annual budget for congressional action?</a:t>
            </a:r>
            <a:br>
              <a:rPr lang="en-US" sz="3500" b="1" dirty="0"/>
            </a:br>
            <a:r>
              <a:rPr lang="en-US" sz="3500" b="1" dirty="0"/>
              <a:t> </a:t>
            </a:r>
            <a:br>
              <a:rPr lang="en-US" sz="3500" b="1" dirty="0"/>
            </a:br>
            <a:r>
              <a:rPr lang="en-US" sz="2800" b="1" dirty="0"/>
              <a:t>A.  Legislative Branch</a:t>
            </a:r>
            <a:br>
              <a:rPr lang="en-US" sz="2800" b="1" dirty="0"/>
            </a:br>
            <a:r>
              <a:rPr lang="en-US" sz="2800" b="1" dirty="0"/>
              <a:t/>
            </a:r>
            <a:br>
              <a:rPr lang="en-US" sz="2800" b="1" dirty="0"/>
            </a:br>
            <a:r>
              <a:rPr lang="en-US" sz="2800" b="1" dirty="0"/>
              <a:t>B.  Executive Branch</a:t>
            </a:r>
            <a:br>
              <a:rPr lang="en-US" sz="2800" b="1" dirty="0"/>
            </a:br>
            <a:r>
              <a:rPr lang="en-US" sz="2800" b="1" dirty="0"/>
              <a:t/>
            </a:r>
            <a:br>
              <a:rPr lang="en-US" sz="2800" b="1" dirty="0"/>
            </a:br>
            <a:r>
              <a:rPr lang="en-US" sz="2800" b="1" dirty="0"/>
              <a:t>C.  Judicial Branch</a:t>
            </a:r>
            <a:br>
              <a:rPr lang="en-US" sz="2800" b="1" dirty="0"/>
            </a:br>
            <a:r>
              <a:rPr lang="en-US" sz="2800" b="1" dirty="0"/>
              <a:t/>
            </a:r>
            <a:br>
              <a:rPr lang="en-US" sz="2800" b="1" dirty="0"/>
            </a:br>
            <a:r>
              <a:rPr lang="en-US" sz="2800" b="1" dirty="0"/>
              <a:t>D.  Continental Branch</a:t>
            </a:r>
            <a:r>
              <a:rPr lang="en-US" sz="3500" b="1" dirty="0"/>
              <a:t/>
            </a:r>
            <a:br>
              <a:rPr lang="en-US" sz="3500" b="1" dirty="0"/>
            </a:br>
            <a:endParaRPr lang="en-US" sz="3500" b="1"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2895600"/>
            <a:ext cx="7543800" cy="1295400"/>
          </a:xfrm>
        </p:spPr>
        <p:txBody>
          <a:bodyPr/>
          <a:lstStyle/>
          <a:p>
            <a:pPr eaLnBrk="1" hangingPunct="1"/>
            <a:r>
              <a:rPr lang="en-US" smtClean="0"/>
              <a:t>B.  Executive branch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457200" y="5715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Which branch of the national government makes laws for the nation, approves annual budget and approves presidential appointments?</a:t>
            </a:r>
            <a:br>
              <a:rPr lang="en-US" sz="3500" b="1"/>
            </a:br>
            <a:r>
              <a:rPr lang="en-US" sz="3500" b="1"/>
              <a:t>  </a:t>
            </a:r>
            <a:br>
              <a:rPr lang="en-US" sz="3500" b="1"/>
            </a:br>
            <a:r>
              <a:rPr lang="en-US" sz="2800" b="1"/>
              <a:t>A.  Legislative Branch</a:t>
            </a:r>
            <a:br>
              <a:rPr lang="en-US" sz="2800" b="1"/>
            </a:br>
            <a:r>
              <a:rPr lang="en-US" sz="2800" b="1"/>
              <a:t/>
            </a:r>
            <a:br>
              <a:rPr lang="en-US" sz="2800" b="1"/>
            </a:br>
            <a:r>
              <a:rPr lang="en-US" sz="2800" b="1"/>
              <a:t>B.  Executive Branch</a:t>
            </a:r>
            <a:br>
              <a:rPr lang="en-US" sz="2800" b="1"/>
            </a:br>
            <a:r>
              <a:rPr lang="en-US" sz="2800" b="1"/>
              <a:t/>
            </a:r>
            <a:br>
              <a:rPr lang="en-US" sz="2800" b="1"/>
            </a:br>
            <a:r>
              <a:rPr lang="en-US" sz="2800" b="1"/>
              <a:t>C.  Judicial Branch</a:t>
            </a:r>
            <a:br>
              <a:rPr lang="en-US" sz="2800" b="1"/>
            </a:br>
            <a:r>
              <a:rPr lang="en-US" sz="2800" b="1"/>
              <a:t/>
            </a:r>
            <a:br>
              <a:rPr lang="en-US" sz="2800" b="1"/>
            </a:br>
            <a:r>
              <a:rPr lang="en-US" sz="2800" b="1"/>
              <a:t>D.  Continental Branch</a:t>
            </a:r>
            <a:r>
              <a:rPr lang="en-US" sz="3500" b="1"/>
              <a:t/>
            </a:r>
            <a:br>
              <a:rPr lang="en-US" sz="3500" b="1"/>
            </a:br>
            <a:endParaRPr lang="en-US" sz="3500" b="1"/>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81000" y="2743200"/>
            <a:ext cx="7543800" cy="1295400"/>
          </a:xfrm>
        </p:spPr>
        <p:txBody>
          <a:bodyPr/>
          <a:lstStyle/>
          <a:p>
            <a:pPr eaLnBrk="1" hangingPunct="1"/>
            <a:r>
              <a:rPr lang="en-US" smtClean="0"/>
              <a:t>A.  Legislative branch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Which branch of the national government includes the Supreme Court and the Federal Courts?</a:t>
            </a:r>
            <a:br>
              <a:rPr lang="en-US" sz="3500" b="1"/>
            </a:br>
            <a:r>
              <a:rPr lang="en-US" sz="3500" b="1"/>
              <a:t>  </a:t>
            </a:r>
            <a:br>
              <a:rPr lang="en-US" sz="3500" b="1"/>
            </a:br>
            <a:r>
              <a:rPr lang="en-US" sz="2800" b="1"/>
              <a:t>A.  Legislative Branch</a:t>
            </a:r>
            <a:br>
              <a:rPr lang="en-US" sz="2800" b="1"/>
            </a:br>
            <a:r>
              <a:rPr lang="en-US" sz="2800" b="1"/>
              <a:t/>
            </a:r>
            <a:br>
              <a:rPr lang="en-US" sz="2800" b="1"/>
            </a:br>
            <a:r>
              <a:rPr lang="en-US" sz="2800" b="1"/>
              <a:t>B.  Executive Branch</a:t>
            </a:r>
            <a:br>
              <a:rPr lang="en-US" sz="2800" b="1"/>
            </a:br>
            <a:r>
              <a:rPr lang="en-US" sz="2800" b="1"/>
              <a:t/>
            </a:r>
            <a:br>
              <a:rPr lang="en-US" sz="2800" b="1"/>
            </a:br>
            <a:r>
              <a:rPr lang="en-US" sz="2800" b="1"/>
              <a:t>C.  Judicial Branch</a:t>
            </a:r>
            <a:br>
              <a:rPr lang="en-US" sz="2800" b="1"/>
            </a:br>
            <a:r>
              <a:rPr lang="en-US" sz="2800" b="1"/>
              <a:t/>
            </a:r>
            <a:br>
              <a:rPr lang="en-US" sz="2800" b="1"/>
            </a:br>
            <a:r>
              <a:rPr lang="en-US" sz="2800" b="1"/>
              <a:t>D.  Continental Branch</a:t>
            </a:r>
            <a:r>
              <a:rPr lang="en-US" sz="3500" b="1"/>
              <a:t/>
            </a:r>
            <a:br>
              <a:rPr lang="en-US" sz="3500" b="1"/>
            </a:br>
            <a:endParaRPr lang="en-US" sz="3500" b="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C.  Federalism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09600" y="2743200"/>
            <a:ext cx="7543800" cy="1295400"/>
          </a:xfrm>
        </p:spPr>
        <p:txBody>
          <a:bodyPr/>
          <a:lstStyle/>
          <a:p>
            <a:pPr eaLnBrk="1" hangingPunct="1"/>
            <a:r>
              <a:rPr lang="en-US" smtClean="0"/>
              <a:t>C.  Judicial branch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Which court has the power of judicial review?</a:t>
            </a:r>
            <a:br>
              <a:rPr lang="en-US" sz="3500" b="1"/>
            </a:br>
            <a:r>
              <a:rPr lang="en-US" sz="3500" b="1"/>
              <a:t>  </a:t>
            </a:r>
            <a:br>
              <a:rPr lang="en-US" sz="3500" b="1"/>
            </a:br>
            <a:r>
              <a:rPr lang="en-US" sz="2800" b="1"/>
              <a:t>A.  U. S. District Court</a:t>
            </a:r>
            <a:br>
              <a:rPr lang="en-US" sz="2800" b="1"/>
            </a:br>
            <a:r>
              <a:rPr lang="en-US" sz="2800" b="1"/>
              <a:t/>
            </a:r>
            <a:br>
              <a:rPr lang="en-US" sz="2800" b="1"/>
            </a:br>
            <a:r>
              <a:rPr lang="en-US" sz="2800" b="1"/>
              <a:t>B.  Supreme Court</a:t>
            </a:r>
            <a:br>
              <a:rPr lang="en-US" sz="2800" b="1"/>
            </a:br>
            <a:r>
              <a:rPr lang="en-US" sz="2800" b="1"/>
              <a:t/>
            </a:r>
            <a:br>
              <a:rPr lang="en-US" sz="2800" b="1"/>
            </a:br>
            <a:r>
              <a:rPr lang="en-US" sz="2800" b="1"/>
              <a:t>C.  General District Court</a:t>
            </a:r>
            <a:br>
              <a:rPr lang="en-US" sz="2800" b="1"/>
            </a:br>
            <a:r>
              <a:rPr lang="en-US" sz="2800" b="1"/>
              <a:t/>
            </a:r>
            <a:br>
              <a:rPr lang="en-US" sz="2800" b="1"/>
            </a:br>
            <a:r>
              <a:rPr lang="en-US" sz="2800" b="1"/>
              <a:t>D.  Juvenile Court</a:t>
            </a:r>
            <a:r>
              <a:rPr lang="en-US" sz="3500" b="1"/>
              <a:t/>
            </a:r>
            <a:br>
              <a:rPr lang="en-US" sz="3500" b="1"/>
            </a:br>
            <a:endParaRPr lang="en-US" sz="3500" b="1"/>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533400" y="2743200"/>
            <a:ext cx="7543800" cy="1295400"/>
          </a:xfrm>
        </p:spPr>
        <p:txBody>
          <a:bodyPr/>
          <a:lstStyle/>
          <a:p>
            <a:pPr eaLnBrk="1" hangingPunct="1"/>
            <a:r>
              <a:rPr lang="en-US" smtClean="0"/>
              <a:t>B.  Supreme Court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The powers and responsibilities of the legislative, executive and judicial branches at both the national and state levels are –</a:t>
            </a:r>
            <a:br>
              <a:rPr lang="en-US" sz="3500" b="1"/>
            </a:br>
            <a:r>
              <a:rPr lang="en-US" sz="3500" b="1"/>
              <a:t>  </a:t>
            </a:r>
            <a:br>
              <a:rPr lang="en-US" sz="3500" b="1"/>
            </a:br>
            <a:r>
              <a:rPr lang="en-US" sz="2800" b="1"/>
              <a:t>A.  absolute</a:t>
            </a:r>
            <a:br>
              <a:rPr lang="en-US" sz="2800" b="1"/>
            </a:br>
            <a:r>
              <a:rPr lang="en-US" sz="2800" b="1"/>
              <a:t/>
            </a:r>
            <a:br>
              <a:rPr lang="en-US" sz="2800" b="1"/>
            </a:br>
            <a:r>
              <a:rPr lang="en-US" sz="2800" b="1"/>
              <a:t>B.  limited</a:t>
            </a:r>
            <a:br>
              <a:rPr lang="en-US" sz="2800" b="1"/>
            </a:br>
            <a:r>
              <a:rPr lang="en-US" sz="2800" b="1"/>
              <a:t/>
            </a:r>
            <a:br>
              <a:rPr lang="en-US" sz="2800" b="1"/>
            </a:br>
            <a:r>
              <a:rPr lang="en-US" sz="2800" b="1"/>
              <a:t>C.  useful</a:t>
            </a:r>
            <a:br>
              <a:rPr lang="en-US" sz="2800" b="1"/>
            </a:br>
            <a:r>
              <a:rPr lang="en-US" sz="2800" b="1"/>
              <a:t/>
            </a:r>
            <a:br>
              <a:rPr lang="en-US" sz="2800" b="1"/>
            </a:br>
            <a:r>
              <a:rPr lang="en-US" sz="2800" b="1"/>
              <a:t>D.  pertinent</a:t>
            </a:r>
            <a:r>
              <a:rPr lang="en-US" sz="3500" b="1"/>
              <a:t/>
            </a:r>
            <a:br>
              <a:rPr lang="en-US" sz="3500" b="1"/>
            </a:br>
            <a:endParaRPr lang="en-US" sz="3500" b="1"/>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381000" y="2362200"/>
            <a:ext cx="7543800" cy="1295400"/>
          </a:xfrm>
        </p:spPr>
        <p:txBody>
          <a:bodyPr/>
          <a:lstStyle/>
          <a:p>
            <a:pPr eaLnBrk="1" hangingPunct="1"/>
            <a:r>
              <a:rPr lang="en-US" smtClean="0"/>
              <a:t>B.  limited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304800" y="5715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dirty="0"/>
              <a:t/>
            </a:r>
            <a:br>
              <a:rPr lang="en-US" sz="3500" b="1" dirty="0"/>
            </a:br>
            <a:r>
              <a:rPr lang="en-US" sz="3500" b="1" dirty="0"/>
              <a:t/>
            </a:r>
            <a:br>
              <a:rPr lang="en-US" sz="3500" b="1" dirty="0"/>
            </a:br>
            <a:r>
              <a:rPr lang="en-US" sz="3500" b="1" dirty="0"/>
              <a:t>In the Virginia court system, which court has the following organization and jurisdiction:</a:t>
            </a:r>
            <a:br>
              <a:rPr lang="en-US" sz="3500" b="1" dirty="0"/>
            </a:br>
            <a:r>
              <a:rPr lang="en-US" sz="3500" b="1" dirty="0"/>
              <a:t/>
            </a:r>
            <a:br>
              <a:rPr lang="en-US" sz="3500" b="1" dirty="0"/>
            </a:br>
            <a:r>
              <a:rPr lang="en-US" sz="2400" b="1" dirty="0"/>
              <a:t>Judge/no jury</a:t>
            </a:r>
            <a:br>
              <a:rPr lang="en-US" sz="2400" b="1" dirty="0"/>
            </a:br>
            <a:r>
              <a:rPr lang="en-US" sz="2400" b="1" dirty="0"/>
              <a:t>Juvenile and family cases</a:t>
            </a:r>
            <a:r>
              <a:rPr lang="en-US" sz="3500" b="1" dirty="0"/>
              <a:t/>
            </a:r>
            <a:br>
              <a:rPr lang="en-US" sz="3500" b="1" dirty="0"/>
            </a:br>
            <a:r>
              <a:rPr lang="en-US" sz="3500" b="1" dirty="0"/>
              <a:t>  </a:t>
            </a:r>
            <a:br>
              <a:rPr lang="en-US" sz="3500" b="1" dirty="0"/>
            </a:br>
            <a:r>
              <a:rPr lang="en-US" sz="2800" b="1" dirty="0"/>
              <a:t>A.  General District Court</a:t>
            </a:r>
            <a:br>
              <a:rPr lang="en-US" sz="2800" b="1" dirty="0"/>
            </a:br>
            <a:r>
              <a:rPr lang="en-US" sz="2800" b="1" dirty="0"/>
              <a:t>B.  U. S. Supreme Court</a:t>
            </a:r>
            <a:br>
              <a:rPr lang="en-US" sz="2800" b="1" dirty="0"/>
            </a:br>
            <a:r>
              <a:rPr lang="en-US" sz="2800" b="1" dirty="0"/>
              <a:t>C.  U. S. Court of Appeals</a:t>
            </a:r>
            <a:br>
              <a:rPr lang="en-US" sz="2800" b="1" dirty="0"/>
            </a:br>
            <a:r>
              <a:rPr lang="en-US" sz="2800" b="1" dirty="0"/>
              <a:t>D.  Juvenile and Domestic Relations 	District Court</a:t>
            </a:r>
            <a:r>
              <a:rPr lang="en-US" sz="3500" b="1" dirty="0"/>
              <a:t/>
            </a:r>
            <a:br>
              <a:rPr lang="en-US" sz="3500" b="1" dirty="0"/>
            </a:br>
            <a:endParaRPr lang="en-US" sz="3500" b="1"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381000" y="2438400"/>
            <a:ext cx="7543800" cy="1295400"/>
          </a:xfrm>
        </p:spPr>
        <p:txBody>
          <a:bodyPr/>
          <a:lstStyle/>
          <a:p>
            <a:pPr eaLnBrk="1" hangingPunct="1"/>
            <a:r>
              <a:rPr lang="en-US" smtClean="0"/>
              <a:t>D.  Juvenile and Domestic 	Relations District Court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304800" y="5715000"/>
            <a:ext cx="82296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dirty="0"/>
              <a:t/>
            </a:r>
            <a:br>
              <a:rPr lang="en-US" sz="3500" b="1" dirty="0"/>
            </a:br>
            <a:r>
              <a:rPr lang="en-US" sz="3500" b="1" dirty="0"/>
              <a:t/>
            </a:r>
            <a:br>
              <a:rPr lang="en-US" sz="3500" b="1" dirty="0"/>
            </a:br>
            <a:r>
              <a:rPr lang="en-US" sz="3500" b="1" dirty="0"/>
              <a:t>In the Virginia court system, which court has the following organization and jurisdiction:</a:t>
            </a:r>
            <a:br>
              <a:rPr lang="en-US" sz="3500" b="1" dirty="0"/>
            </a:br>
            <a:r>
              <a:rPr lang="en-US" sz="3500" b="1" dirty="0"/>
              <a:t/>
            </a:r>
            <a:br>
              <a:rPr lang="en-US" sz="3500" b="1" dirty="0"/>
            </a:br>
            <a:r>
              <a:rPr lang="en-US" sz="2400" b="1" i="1" dirty="0"/>
              <a:t>Judge</a:t>
            </a:r>
            <a:br>
              <a:rPr lang="en-US" sz="2400" b="1" i="1" dirty="0"/>
            </a:br>
            <a:r>
              <a:rPr lang="en-US" sz="2400" b="1" i="1" dirty="0"/>
              <a:t>Civil cases generally involving lower dollar amounts</a:t>
            </a:r>
            <a:r>
              <a:rPr lang="en-US" sz="3500" b="1" dirty="0"/>
              <a:t/>
            </a:r>
            <a:br>
              <a:rPr lang="en-US" sz="3500" b="1" dirty="0"/>
            </a:br>
            <a:r>
              <a:rPr lang="en-US" sz="3500" b="1" dirty="0"/>
              <a:t>  </a:t>
            </a:r>
            <a:br>
              <a:rPr lang="en-US" sz="3500" b="1" dirty="0"/>
            </a:br>
            <a:r>
              <a:rPr lang="en-US" sz="2800" b="1" dirty="0"/>
              <a:t>A.  General District Court</a:t>
            </a:r>
            <a:br>
              <a:rPr lang="en-US" sz="2800" b="1" dirty="0"/>
            </a:br>
            <a:r>
              <a:rPr lang="en-US" sz="2800" b="1" dirty="0"/>
              <a:t>B.  U. S. Supreme Court</a:t>
            </a:r>
            <a:br>
              <a:rPr lang="en-US" sz="2800" b="1" dirty="0"/>
            </a:br>
            <a:r>
              <a:rPr lang="en-US" sz="2800" b="1" dirty="0"/>
              <a:t>C.  U. S. Court of Appeals</a:t>
            </a:r>
            <a:br>
              <a:rPr lang="en-US" sz="2800" b="1" dirty="0"/>
            </a:br>
            <a:r>
              <a:rPr lang="en-US" sz="2800" b="1" dirty="0"/>
              <a:t>D.  Juvenile and Domestic Relations 	District Court</a:t>
            </a:r>
            <a:r>
              <a:rPr lang="en-US" sz="3500" b="1" dirty="0"/>
              <a:t/>
            </a:r>
            <a:br>
              <a:rPr lang="en-US" sz="3500" b="1" dirty="0"/>
            </a:br>
            <a:endParaRPr lang="en-US" sz="3500" b="1"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304800" y="2286000"/>
            <a:ext cx="7543800" cy="1295400"/>
          </a:xfrm>
        </p:spPr>
        <p:txBody>
          <a:bodyPr/>
          <a:lstStyle/>
          <a:p>
            <a:pPr eaLnBrk="1" hangingPunct="1"/>
            <a:r>
              <a:rPr lang="en-US" smtClean="0"/>
              <a:t>A.  General District Court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304800" y="5715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dirty="0"/>
              <a:t/>
            </a:r>
            <a:br>
              <a:rPr lang="en-US" sz="3500" b="1" dirty="0"/>
            </a:br>
            <a:r>
              <a:rPr lang="en-US" sz="3500" b="1" dirty="0"/>
              <a:t/>
            </a:r>
            <a:br>
              <a:rPr lang="en-US" sz="3500" b="1" dirty="0"/>
            </a:br>
            <a:r>
              <a:rPr lang="en-US" sz="3500" b="1" dirty="0"/>
              <a:t>In the United States court system, which court has the following organization and jurisdiction:</a:t>
            </a:r>
            <a:br>
              <a:rPr lang="en-US" sz="3500" b="1" dirty="0"/>
            </a:br>
            <a:r>
              <a:rPr lang="en-US" sz="3500" b="1" dirty="0"/>
              <a:t/>
            </a:r>
            <a:br>
              <a:rPr lang="en-US" sz="3500" b="1" dirty="0"/>
            </a:br>
            <a:r>
              <a:rPr lang="en-US" sz="2400" b="1" dirty="0"/>
              <a:t>Justices/no jury</a:t>
            </a:r>
            <a:br>
              <a:rPr lang="en-US" sz="2400" b="1" dirty="0"/>
            </a:br>
            <a:r>
              <a:rPr lang="en-US" sz="2400" b="1" dirty="0"/>
              <a:t>Appellate and Limited Original Jurisdiction</a:t>
            </a:r>
            <a:r>
              <a:rPr lang="en-US" sz="3500" b="1" dirty="0"/>
              <a:t/>
            </a:r>
            <a:br>
              <a:rPr lang="en-US" sz="3500" b="1" dirty="0"/>
            </a:br>
            <a:r>
              <a:rPr lang="en-US" sz="3500" b="1" dirty="0"/>
              <a:t>  </a:t>
            </a:r>
            <a:br>
              <a:rPr lang="en-US" sz="3500" b="1" dirty="0"/>
            </a:br>
            <a:r>
              <a:rPr lang="en-US" sz="2800" b="1" dirty="0"/>
              <a:t>A.  General District Court</a:t>
            </a:r>
            <a:br>
              <a:rPr lang="en-US" sz="2800" b="1" dirty="0"/>
            </a:br>
            <a:r>
              <a:rPr lang="en-US" sz="2800" b="1" dirty="0"/>
              <a:t>B.  U. S. Supreme Court</a:t>
            </a:r>
            <a:br>
              <a:rPr lang="en-US" sz="2800" b="1" dirty="0"/>
            </a:br>
            <a:r>
              <a:rPr lang="en-US" sz="2800" b="1" dirty="0"/>
              <a:t>C.  U. S. Court of Appeals</a:t>
            </a:r>
            <a:br>
              <a:rPr lang="en-US" sz="2800" b="1" dirty="0"/>
            </a:br>
            <a:r>
              <a:rPr lang="en-US" sz="2800" b="1" dirty="0"/>
              <a:t>D.  Juvenile and Domestic Relations 	District Court</a:t>
            </a:r>
            <a:r>
              <a:rPr lang="en-US" sz="3500" b="1" dirty="0"/>
              <a:t/>
            </a:r>
            <a:br>
              <a:rPr lang="en-US" sz="3500" b="1" dirty="0"/>
            </a:br>
            <a:endParaRPr lang="en-US" sz="35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In Virginia, where are the powers of the local government derived from?</a:t>
            </a:r>
            <a:br>
              <a:rPr lang="en-US" sz="3500" b="1"/>
            </a:br>
            <a:r>
              <a:rPr lang="en-US" sz="3500" b="1"/>
              <a:t/>
            </a:r>
            <a:br>
              <a:rPr lang="en-US" sz="3500" b="1"/>
            </a:br>
            <a:r>
              <a:rPr lang="en-US" sz="2800" b="1"/>
              <a:t>A.  The state of Virginia</a:t>
            </a:r>
            <a:br>
              <a:rPr lang="en-US" sz="2800" b="1"/>
            </a:br>
            <a:r>
              <a:rPr lang="en-US" sz="2800" b="1"/>
              <a:t/>
            </a:r>
            <a:br>
              <a:rPr lang="en-US" sz="2800" b="1"/>
            </a:br>
            <a:r>
              <a:rPr lang="en-US" sz="2800" b="1"/>
              <a:t>B.  The United States Constitution</a:t>
            </a:r>
            <a:br>
              <a:rPr lang="en-US" sz="2800" b="1"/>
            </a:br>
            <a:r>
              <a:rPr lang="en-US" sz="2800" b="1"/>
              <a:t/>
            </a:r>
            <a:br>
              <a:rPr lang="en-US" sz="2800" b="1"/>
            </a:br>
            <a:r>
              <a:rPr lang="en-US" sz="2800" b="1"/>
              <a:t>C.  The Bill of Rights</a:t>
            </a:r>
            <a:br>
              <a:rPr lang="en-US" sz="2800" b="1"/>
            </a:br>
            <a:r>
              <a:rPr lang="en-US" sz="2800" b="1"/>
              <a:t/>
            </a:r>
            <a:br>
              <a:rPr lang="en-US" sz="2800" b="1"/>
            </a:br>
            <a:r>
              <a:rPr lang="en-US" sz="2800" b="1"/>
              <a:t>D.  The governor of Virginia</a:t>
            </a:r>
            <a:r>
              <a:rPr lang="en-US" sz="3500" b="1"/>
              <a:t/>
            </a:r>
            <a:br>
              <a:rPr lang="en-US" sz="3500" b="1"/>
            </a:br>
            <a:endParaRPr lang="en-US" sz="3500" b="1"/>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381000" y="2743200"/>
            <a:ext cx="7543800" cy="1295400"/>
          </a:xfrm>
        </p:spPr>
        <p:txBody>
          <a:bodyPr/>
          <a:lstStyle/>
          <a:p>
            <a:pPr eaLnBrk="1" hangingPunct="1"/>
            <a:r>
              <a:rPr lang="en-US" smtClean="0"/>
              <a:t>B.  U. S. Supreme Court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304800" y="5715000"/>
            <a:ext cx="84582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In which case would a court determine whether a person accused of breaking the law is guilty or not guilty of a misdemeanor or a felony?</a:t>
            </a:r>
            <a:br>
              <a:rPr lang="en-US" sz="3500" b="1"/>
            </a:br>
            <a:r>
              <a:rPr lang="en-US" sz="3500" b="1"/>
              <a:t>  </a:t>
            </a:r>
            <a:br>
              <a:rPr lang="en-US" sz="3500" b="1"/>
            </a:br>
            <a:r>
              <a:rPr lang="en-US" sz="2800" b="1"/>
              <a:t>A.  Criminal case</a:t>
            </a:r>
            <a:br>
              <a:rPr lang="en-US" sz="2800" b="1"/>
            </a:br>
            <a:r>
              <a:rPr lang="en-US" sz="2800" b="1"/>
              <a:t/>
            </a:r>
            <a:br>
              <a:rPr lang="en-US" sz="2800" b="1"/>
            </a:br>
            <a:r>
              <a:rPr lang="en-US" sz="2800" b="1"/>
              <a:t>B.  Civil case</a:t>
            </a:r>
            <a:br>
              <a:rPr lang="en-US" sz="2800" b="1"/>
            </a:br>
            <a:r>
              <a:rPr lang="en-US" sz="2800" b="1"/>
              <a:t/>
            </a:r>
            <a:br>
              <a:rPr lang="en-US" sz="2800" b="1"/>
            </a:br>
            <a:endParaRPr lang="en-US" sz="3500" b="1"/>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533400" y="2438400"/>
            <a:ext cx="7543800" cy="1295400"/>
          </a:xfrm>
        </p:spPr>
        <p:txBody>
          <a:bodyPr/>
          <a:lstStyle/>
          <a:p>
            <a:pPr eaLnBrk="1" hangingPunct="1"/>
            <a:r>
              <a:rPr lang="en-US" smtClean="0"/>
              <a:t>A.  Criminal case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304800" y="4800600"/>
            <a:ext cx="84582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In which case would a court settle a disagreement between two parties?</a:t>
            </a:r>
            <a:br>
              <a:rPr lang="en-US" sz="3500" b="1"/>
            </a:br>
            <a:r>
              <a:rPr lang="en-US" sz="3500" b="1"/>
              <a:t>  </a:t>
            </a:r>
            <a:br>
              <a:rPr lang="en-US" sz="3500" b="1"/>
            </a:br>
            <a:r>
              <a:rPr lang="en-US" sz="2800" b="1"/>
              <a:t>A.  Criminal case</a:t>
            </a:r>
            <a:br>
              <a:rPr lang="en-US" sz="2800" b="1"/>
            </a:br>
            <a:r>
              <a:rPr lang="en-US" sz="2800" b="1"/>
              <a:t/>
            </a:r>
            <a:br>
              <a:rPr lang="en-US" sz="2800" b="1"/>
            </a:br>
            <a:r>
              <a:rPr lang="en-US" sz="2800" b="1"/>
              <a:t>B.  Civil case</a:t>
            </a:r>
            <a:br>
              <a:rPr lang="en-US" sz="2800" b="1"/>
            </a:br>
            <a:r>
              <a:rPr lang="en-US" sz="2800" b="1"/>
              <a:t/>
            </a:r>
            <a:br>
              <a:rPr lang="en-US" sz="2800" b="1"/>
            </a:br>
            <a:endParaRPr lang="en-US" sz="3500" b="1"/>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533400" y="2438400"/>
            <a:ext cx="7543800" cy="1295400"/>
          </a:xfrm>
        </p:spPr>
        <p:txBody>
          <a:bodyPr/>
          <a:lstStyle/>
          <a:p>
            <a:pPr eaLnBrk="1" hangingPunct="1"/>
            <a:r>
              <a:rPr lang="en-US" smtClean="0"/>
              <a:t>B.  Civil case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76200" y="6248400"/>
            <a:ext cx="84582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What is the constitutional protection against unfair governmental actions and laws that is outlined in the 5</a:t>
            </a:r>
            <a:r>
              <a:rPr lang="en-US" sz="3500" b="1" baseline="30000"/>
              <a:t>th</a:t>
            </a:r>
            <a:r>
              <a:rPr lang="en-US" sz="3500" b="1"/>
              <a:t> and 14</a:t>
            </a:r>
            <a:r>
              <a:rPr lang="en-US" sz="3500" b="1" baseline="30000"/>
              <a:t>th</a:t>
            </a:r>
            <a:r>
              <a:rPr lang="en-US" sz="3500" b="1"/>
              <a:t> Amendments to the Constitution of the United States of America?</a:t>
            </a:r>
            <a:br>
              <a:rPr lang="en-US" sz="3500" b="1"/>
            </a:br>
            <a:r>
              <a:rPr lang="en-US" sz="3500" b="1"/>
              <a:t>  </a:t>
            </a:r>
            <a:br>
              <a:rPr lang="en-US" sz="3500" b="1"/>
            </a:br>
            <a:r>
              <a:rPr lang="en-US" sz="2800" b="1"/>
              <a:t>A.  Due process of law</a:t>
            </a:r>
            <a:br>
              <a:rPr lang="en-US" sz="2800" b="1"/>
            </a:br>
            <a:r>
              <a:rPr lang="en-US" sz="2800" b="1"/>
              <a:t/>
            </a:r>
            <a:br>
              <a:rPr lang="en-US" sz="2800" b="1"/>
            </a:br>
            <a:r>
              <a:rPr lang="en-US" sz="2800" b="1"/>
              <a:t>B.  Higher skills and education levels</a:t>
            </a:r>
            <a:br>
              <a:rPr lang="en-US" sz="2800" b="1"/>
            </a:br>
            <a:r>
              <a:rPr lang="en-US" sz="2800" b="1"/>
              <a:t/>
            </a:r>
            <a:br>
              <a:rPr lang="en-US" sz="2800" b="1"/>
            </a:br>
            <a:r>
              <a:rPr lang="en-US" sz="2800" b="1"/>
              <a:t>C.  Probably cause</a:t>
            </a:r>
            <a:br>
              <a:rPr lang="en-US" sz="2800" b="1"/>
            </a:br>
            <a:r>
              <a:rPr lang="en-US" sz="2800" b="1"/>
              <a:t/>
            </a:r>
            <a:br>
              <a:rPr lang="en-US" sz="2800" b="1"/>
            </a:br>
            <a:r>
              <a:rPr lang="en-US" sz="2800" b="1"/>
              <a:t>D.  Court of appeals</a:t>
            </a:r>
            <a:br>
              <a:rPr lang="en-US" sz="2800" b="1"/>
            </a:br>
            <a:r>
              <a:rPr lang="en-US" sz="2800" b="1"/>
              <a:t/>
            </a:r>
            <a:br>
              <a:rPr lang="en-US" sz="2800" b="1"/>
            </a:br>
            <a:endParaRPr lang="en-US" sz="3500" b="1"/>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304800" y="2895600"/>
            <a:ext cx="7543800" cy="1295400"/>
          </a:xfrm>
        </p:spPr>
        <p:txBody>
          <a:bodyPr/>
          <a:lstStyle/>
          <a:p>
            <a:pPr eaLnBrk="1" hangingPunct="1"/>
            <a:r>
              <a:rPr lang="en-US" smtClean="0"/>
              <a:t>A.  Due process of law</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Which of the following BEST describes what legislators do to respond to problems or issues?</a:t>
            </a:r>
            <a:br>
              <a:rPr lang="en-US" sz="3500" b="1"/>
            </a:br>
            <a:r>
              <a:rPr lang="en-US" sz="3500" b="1"/>
              <a:t>  </a:t>
            </a:r>
            <a:br>
              <a:rPr lang="en-US" sz="3500" b="1"/>
            </a:br>
            <a:r>
              <a:rPr lang="en-US" sz="2800" b="1"/>
              <a:t>A.  Talk to the President</a:t>
            </a:r>
            <a:br>
              <a:rPr lang="en-US" sz="2800" b="1"/>
            </a:br>
            <a:r>
              <a:rPr lang="en-US" sz="2800" b="1"/>
              <a:t/>
            </a:r>
            <a:br>
              <a:rPr lang="en-US" sz="2800" b="1"/>
            </a:br>
            <a:r>
              <a:rPr lang="en-US" sz="2800" b="1"/>
              <a:t>B.  Talk to the Vice-President</a:t>
            </a:r>
            <a:br>
              <a:rPr lang="en-US" sz="2800" b="1"/>
            </a:br>
            <a:r>
              <a:rPr lang="en-US" sz="2800" b="1"/>
              <a:t/>
            </a:r>
            <a:br>
              <a:rPr lang="en-US" sz="2800" b="1"/>
            </a:br>
            <a:r>
              <a:rPr lang="en-US" sz="2800" b="1"/>
              <a:t>C.  Change laws</a:t>
            </a:r>
            <a:br>
              <a:rPr lang="en-US" sz="2800" b="1"/>
            </a:br>
            <a:r>
              <a:rPr lang="en-US" sz="2800" b="1"/>
              <a:t/>
            </a:r>
            <a:br>
              <a:rPr lang="en-US" sz="2800" b="1"/>
            </a:br>
            <a:r>
              <a:rPr lang="en-US" sz="2800" b="1"/>
              <a:t>D.  Write laws and take action</a:t>
            </a:r>
            <a:r>
              <a:rPr lang="en-US" sz="3500" b="1"/>
              <a:t/>
            </a:r>
            <a:br>
              <a:rPr lang="en-US" sz="3500" b="1"/>
            </a:br>
            <a:endParaRPr lang="en-US" sz="3500" b="1"/>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09600" y="3429000"/>
            <a:ext cx="7543800" cy="1295400"/>
          </a:xfrm>
        </p:spPr>
        <p:txBody>
          <a:bodyPr/>
          <a:lstStyle/>
          <a:p>
            <a:pPr eaLnBrk="1" hangingPunct="1"/>
            <a:r>
              <a:rPr lang="en-US" smtClean="0"/>
              <a:t>D.  Write laws and take action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The main responsibility of the executive branch of government is to –</a:t>
            </a:r>
            <a:br>
              <a:rPr lang="en-US" sz="3500" b="1"/>
            </a:br>
            <a:r>
              <a:rPr lang="en-US" sz="3500" b="1"/>
              <a:t>  </a:t>
            </a:r>
            <a:br>
              <a:rPr lang="en-US" sz="3500" b="1"/>
            </a:br>
            <a:r>
              <a:rPr lang="en-US" sz="2800" b="1"/>
              <a:t>A.  Interpret laws</a:t>
            </a:r>
            <a:br>
              <a:rPr lang="en-US" sz="2800" b="1"/>
            </a:br>
            <a:r>
              <a:rPr lang="en-US" sz="2800" b="1"/>
              <a:t/>
            </a:r>
            <a:br>
              <a:rPr lang="en-US" sz="2800" b="1"/>
            </a:br>
            <a:r>
              <a:rPr lang="en-US" sz="2800" b="1"/>
              <a:t>B.  Carry out laws</a:t>
            </a:r>
            <a:br>
              <a:rPr lang="en-US" sz="2800" b="1"/>
            </a:br>
            <a:r>
              <a:rPr lang="en-US" sz="2800" b="1"/>
              <a:t/>
            </a:r>
            <a:br>
              <a:rPr lang="en-US" sz="2800" b="1"/>
            </a:br>
            <a:r>
              <a:rPr lang="en-US" sz="2800" b="1"/>
              <a:t>C.  Make laws</a:t>
            </a:r>
            <a:br>
              <a:rPr lang="en-US" sz="2800" b="1"/>
            </a:br>
            <a:r>
              <a:rPr lang="en-US" sz="2800" b="1"/>
              <a:t/>
            </a:r>
            <a:br>
              <a:rPr lang="en-US" sz="2800" b="1"/>
            </a:br>
            <a:r>
              <a:rPr lang="en-US" sz="2800" b="1"/>
              <a:t>D.  Set standards</a:t>
            </a:r>
            <a:r>
              <a:rPr lang="en-US" sz="3500" b="1"/>
              <a:t/>
            </a:r>
            <a:br>
              <a:rPr lang="en-US" sz="3500" b="1"/>
            </a:br>
            <a:endParaRPr lang="en-US" sz="3500" b="1"/>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A.  The state of Virginia</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57200" y="3505200"/>
            <a:ext cx="7543800" cy="1295400"/>
          </a:xfrm>
        </p:spPr>
        <p:txBody>
          <a:bodyPr/>
          <a:lstStyle/>
          <a:p>
            <a:pPr eaLnBrk="1" hangingPunct="1"/>
            <a:r>
              <a:rPr lang="en-US" smtClean="0"/>
              <a:t>B.  Carry out laws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dirty="0"/>
              <a:t/>
            </a:r>
            <a:br>
              <a:rPr lang="en-US" sz="3500" b="1" dirty="0"/>
            </a:br>
            <a:r>
              <a:rPr lang="en-US" sz="3500" b="1" dirty="0"/>
              <a:t/>
            </a:r>
            <a:br>
              <a:rPr lang="en-US" sz="3500" b="1" dirty="0"/>
            </a:br>
            <a:r>
              <a:rPr lang="en-US" sz="3500" b="1" dirty="0"/>
              <a:t>Which court tries </a:t>
            </a:r>
            <a:r>
              <a:rPr lang="en-US" sz="3500" b="1" dirty="0" smtClean="0"/>
              <a:t>small civil </a:t>
            </a:r>
            <a:r>
              <a:rPr lang="en-US" sz="3500" b="1" dirty="0"/>
              <a:t>and </a:t>
            </a:r>
            <a:r>
              <a:rPr lang="en-US" sz="3500" b="1" dirty="0" smtClean="0"/>
              <a:t>minor criminal </a:t>
            </a:r>
            <a:r>
              <a:rPr lang="en-US" sz="3500" b="1" dirty="0"/>
              <a:t>cases?</a:t>
            </a:r>
            <a:br>
              <a:rPr lang="en-US" sz="3500" b="1" dirty="0"/>
            </a:br>
            <a:r>
              <a:rPr lang="en-US" sz="3500" b="1" dirty="0"/>
              <a:t>  </a:t>
            </a:r>
            <a:br>
              <a:rPr lang="en-US" sz="3500" b="1" dirty="0"/>
            </a:br>
            <a:r>
              <a:rPr lang="en-US" sz="2800" b="1" dirty="0"/>
              <a:t>A.  Virginia Supreme Court</a:t>
            </a:r>
            <a:br>
              <a:rPr lang="en-US" sz="2800" b="1" dirty="0"/>
            </a:br>
            <a:r>
              <a:rPr lang="en-US" sz="2800" b="1" dirty="0"/>
              <a:t/>
            </a:r>
            <a:br>
              <a:rPr lang="en-US" sz="2800" b="1" dirty="0"/>
            </a:br>
            <a:r>
              <a:rPr lang="en-US" sz="2800" b="1" dirty="0"/>
              <a:t>B.  Circuit Court</a:t>
            </a:r>
            <a:br>
              <a:rPr lang="en-US" sz="2800" b="1" dirty="0"/>
            </a:br>
            <a:r>
              <a:rPr lang="en-US" sz="2800" b="1" dirty="0"/>
              <a:t/>
            </a:r>
            <a:br>
              <a:rPr lang="en-US" sz="2800" b="1" dirty="0"/>
            </a:br>
            <a:r>
              <a:rPr lang="en-US" sz="2800" b="1" dirty="0"/>
              <a:t>C.  General District Court</a:t>
            </a:r>
            <a:br>
              <a:rPr lang="en-US" sz="2800" b="1" dirty="0"/>
            </a:br>
            <a:r>
              <a:rPr lang="en-US" sz="2800" b="1" dirty="0"/>
              <a:t/>
            </a:r>
            <a:br>
              <a:rPr lang="en-US" sz="2800" b="1" dirty="0"/>
            </a:br>
            <a:r>
              <a:rPr lang="en-US" sz="2800" b="1" dirty="0"/>
              <a:t>D.  Court of Appeals of Virginia</a:t>
            </a:r>
            <a:r>
              <a:rPr lang="en-US" sz="3500" b="1" dirty="0"/>
              <a:t/>
            </a:r>
            <a:br>
              <a:rPr lang="en-US" sz="3500" b="1" dirty="0"/>
            </a:br>
            <a:endParaRPr lang="en-US" sz="3500" b="1"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381000" y="3429000"/>
            <a:ext cx="7543800" cy="1295400"/>
          </a:xfrm>
        </p:spPr>
        <p:txBody>
          <a:bodyPr/>
          <a:lstStyle/>
          <a:p>
            <a:pPr eaLnBrk="1" hangingPunct="1"/>
            <a:r>
              <a:rPr lang="en-US" smtClean="0"/>
              <a:t>C.  General District Court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What term means having two houses (for example:  Virginia General Assembly)</a:t>
            </a:r>
            <a:br>
              <a:rPr lang="en-US" sz="3500" b="1"/>
            </a:br>
            <a:r>
              <a:rPr lang="en-US" sz="3500" b="1"/>
              <a:t>  </a:t>
            </a:r>
            <a:br>
              <a:rPr lang="en-US" sz="3500" b="1"/>
            </a:br>
            <a:r>
              <a:rPr lang="en-US" sz="2800" b="1"/>
              <a:t>A.  The executive branch</a:t>
            </a:r>
            <a:br>
              <a:rPr lang="en-US" sz="2800" b="1"/>
            </a:br>
            <a:r>
              <a:rPr lang="en-US" sz="2800" b="1"/>
              <a:t/>
            </a:r>
            <a:br>
              <a:rPr lang="en-US" sz="2800" b="1"/>
            </a:br>
            <a:r>
              <a:rPr lang="en-US" sz="2800" b="1"/>
              <a:t>B.  A bicameral legislature</a:t>
            </a:r>
            <a:br>
              <a:rPr lang="en-US" sz="2800" b="1"/>
            </a:br>
            <a:r>
              <a:rPr lang="en-US" sz="2800" b="1"/>
              <a:t/>
            </a:r>
            <a:br>
              <a:rPr lang="en-US" sz="2800" b="1"/>
            </a:br>
            <a:r>
              <a:rPr lang="en-US" sz="2800" b="1"/>
              <a:t>C.  Supreme</a:t>
            </a:r>
            <a:br>
              <a:rPr lang="en-US" sz="2800" b="1"/>
            </a:br>
            <a:r>
              <a:rPr lang="en-US" sz="2800" b="1"/>
              <a:t/>
            </a:r>
            <a:br>
              <a:rPr lang="en-US" sz="2800" b="1"/>
            </a:br>
            <a:r>
              <a:rPr lang="en-US" sz="2800" b="1"/>
              <a:t>D.  Judicial review</a:t>
            </a:r>
            <a:r>
              <a:rPr lang="en-US" sz="3500" b="1"/>
              <a:t/>
            </a:r>
            <a:br>
              <a:rPr lang="en-US" sz="3500" b="1"/>
            </a:br>
            <a:endParaRPr lang="en-US" sz="3500" b="1"/>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381000" y="3276600"/>
            <a:ext cx="7543800" cy="1295400"/>
          </a:xfrm>
        </p:spPr>
        <p:txBody>
          <a:bodyPr/>
          <a:lstStyle/>
          <a:p>
            <a:pPr eaLnBrk="1" hangingPunct="1"/>
            <a:r>
              <a:rPr lang="en-US" smtClean="0"/>
              <a:t>B.  A bicameral legislature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In Legislative powers, what does implied mean?</a:t>
            </a:r>
            <a:br>
              <a:rPr lang="en-US" sz="3500" b="1"/>
            </a:br>
            <a:r>
              <a:rPr lang="en-US" sz="3500" b="1"/>
              <a:t>  </a:t>
            </a:r>
            <a:br>
              <a:rPr lang="en-US" sz="3500" b="1"/>
            </a:br>
            <a:r>
              <a:rPr lang="en-US" sz="2800" b="1"/>
              <a:t>A.  Interpreted by the Supreme Court</a:t>
            </a:r>
            <a:br>
              <a:rPr lang="en-US" sz="2800" b="1"/>
            </a:br>
            <a:r>
              <a:rPr lang="en-US" sz="2800" b="1"/>
              <a:t/>
            </a:r>
            <a:br>
              <a:rPr lang="en-US" sz="2800" b="1"/>
            </a:br>
            <a:r>
              <a:rPr lang="en-US" sz="2800" b="1"/>
              <a:t>B.  Used to carry out expressed powers</a:t>
            </a:r>
            <a:br>
              <a:rPr lang="en-US" sz="2800" b="1"/>
            </a:br>
            <a:r>
              <a:rPr lang="en-US" sz="2800" b="1"/>
              <a:t/>
            </a:r>
            <a:br>
              <a:rPr lang="en-US" sz="2800" b="1"/>
            </a:br>
            <a:r>
              <a:rPr lang="en-US" sz="2800" b="1"/>
              <a:t>C.  Specifically listed</a:t>
            </a:r>
            <a:br>
              <a:rPr lang="en-US" sz="2800" b="1"/>
            </a:br>
            <a:r>
              <a:rPr lang="en-US" sz="2800" b="1"/>
              <a:t/>
            </a:r>
            <a:br>
              <a:rPr lang="en-US" sz="2800" b="1"/>
            </a:br>
            <a:r>
              <a:rPr lang="en-US" sz="2800" b="1"/>
              <a:t>D.  Controlled by the president</a:t>
            </a:r>
            <a:r>
              <a:rPr lang="en-US" sz="3500" b="1"/>
              <a:t/>
            </a:r>
            <a:br>
              <a:rPr lang="en-US" sz="3500" b="1"/>
            </a:br>
            <a:r>
              <a:rPr lang="en-US" sz="3500" b="1"/>
              <a:t>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457200" y="3200400"/>
            <a:ext cx="8686800" cy="1295400"/>
          </a:xfrm>
        </p:spPr>
        <p:txBody>
          <a:bodyPr/>
          <a:lstStyle/>
          <a:p>
            <a:pPr eaLnBrk="1" hangingPunct="1"/>
            <a:r>
              <a:rPr lang="en-US" smtClean="0"/>
              <a:t>B.  Used to carry out expressed 	powers</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Who helps to shape legislation?</a:t>
            </a:r>
            <a:br>
              <a:rPr lang="en-US" sz="3500" b="1"/>
            </a:br>
            <a:r>
              <a:rPr lang="en-US" sz="3500" b="1"/>
              <a:t/>
            </a:r>
            <a:br>
              <a:rPr lang="en-US" sz="3500" b="1"/>
            </a:br>
            <a:r>
              <a:rPr lang="en-US" sz="3500" b="1"/>
              <a:t>  </a:t>
            </a:r>
            <a:br>
              <a:rPr lang="en-US" sz="3500" b="1"/>
            </a:br>
            <a:r>
              <a:rPr lang="en-US" sz="2800" b="1"/>
              <a:t>A.  members of AFL-CIO</a:t>
            </a:r>
            <a:br>
              <a:rPr lang="en-US" sz="2800" b="1"/>
            </a:br>
            <a:r>
              <a:rPr lang="en-US" sz="2800" b="1"/>
              <a:t/>
            </a:r>
            <a:br>
              <a:rPr lang="en-US" sz="2800" b="1"/>
            </a:br>
            <a:r>
              <a:rPr lang="en-US" sz="2800" b="1"/>
              <a:t>B.  Individuals and interest groups</a:t>
            </a:r>
            <a:br>
              <a:rPr lang="en-US" sz="2800" b="1"/>
            </a:br>
            <a:r>
              <a:rPr lang="en-US" sz="2800" b="1"/>
              <a:t/>
            </a:r>
            <a:br>
              <a:rPr lang="en-US" sz="2800" b="1"/>
            </a:br>
            <a:r>
              <a:rPr lang="en-US" sz="2800" b="1"/>
              <a:t>C.  People who have doctorate degrees</a:t>
            </a:r>
            <a:br>
              <a:rPr lang="en-US" sz="2800" b="1"/>
            </a:br>
            <a:r>
              <a:rPr lang="en-US" sz="2800" b="1"/>
              <a:t/>
            </a:r>
            <a:br>
              <a:rPr lang="en-US" sz="2800" b="1"/>
            </a:br>
            <a:r>
              <a:rPr lang="en-US" sz="2800" b="1"/>
              <a:t>D.  Members of NATO</a:t>
            </a:r>
            <a:r>
              <a:rPr lang="en-US" sz="3500" b="1"/>
              <a:t/>
            </a:r>
            <a:br>
              <a:rPr lang="en-US" sz="3500" b="1"/>
            </a:br>
            <a:endParaRPr lang="en-US" sz="3500" b="1"/>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228600" y="3200400"/>
            <a:ext cx="8610600" cy="1295400"/>
          </a:xfrm>
        </p:spPr>
        <p:txBody>
          <a:bodyPr/>
          <a:lstStyle/>
          <a:p>
            <a:pPr eaLnBrk="1" hangingPunct="1"/>
            <a:r>
              <a:rPr lang="en-US" smtClean="0"/>
              <a:t>B.  Individuals and interest groups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533400" y="54102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dirty="0"/>
              <a:t/>
            </a:r>
            <a:br>
              <a:rPr lang="en-US" sz="3500" b="1" dirty="0"/>
            </a:br>
            <a:r>
              <a:rPr lang="en-US" sz="3500" b="1" dirty="0"/>
              <a:t/>
            </a:r>
            <a:br>
              <a:rPr lang="en-US" sz="3500" b="1" dirty="0"/>
            </a:br>
            <a:r>
              <a:rPr lang="en-US" sz="3500" b="1" dirty="0"/>
              <a:t>The powers of the </a:t>
            </a:r>
            <a:r>
              <a:rPr lang="en-US" sz="3500" b="1" dirty="0" smtClean="0"/>
              <a:t>federal executive </a:t>
            </a:r>
            <a:r>
              <a:rPr lang="en-US" sz="3500" b="1" dirty="0"/>
              <a:t>branch are defined where?</a:t>
            </a:r>
            <a:br>
              <a:rPr lang="en-US" sz="3500" b="1" dirty="0"/>
            </a:br>
            <a:r>
              <a:rPr lang="en-US" sz="3500" b="1" dirty="0"/>
              <a:t/>
            </a:r>
            <a:br>
              <a:rPr lang="en-US" sz="3500" b="1" dirty="0"/>
            </a:br>
            <a:r>
              <a:rPr lang="en-US" sz="3500" b="1" dirty="0"/>
              <a:t>  </a:t>
            </a:r>
            <a:br>
              <a:rPr lang="en-US" sz="3500" b="1" dirty="0"/>
            </a:br>
            <a:r>
              <a:rPr lang="en-US" sz="2800" b="1" dirty="0"/>
              <a:t>A.  Declaration of Independence</a:t>
            </a:r>
            <a:br>
              <a:rPr lang="en-US" sz="2800" b="1" dirty="0"/>
            </a:br>
            <a:r>
              <a:rPr lang="en-US" sz="2800" b="1" dirty="0"/>
              <a:t/>
            </a:r>
            <a:br>
              <a:rPr lang="en-US" sz="2800" b="1" dirty="0"/>
            </a:br>
            <a:r>
              <a:rPr lang="en-US" sz="2800" b="1" dirty="0"/>
              <a:t>B.  United States Constitution </a:t>
            </a:r>
            <a:br>
              <a:rPr lang="en-US" sz="2800" b="1" dirty="0"/>
            </a:br>
            <a:r>
              <a:rPr lang="en-US" sz="2800" b="1" dirty="0"/>
              <a:t/>
            </a:r>
            <a:br>
              <a:rPr lang="en-US" sz="2800" b="1" dirty="0"/>
            </a:br>
            <a:r>
              <a:rPr lang="en-US" sz="2800" b="1" dirty="0"/>
              <a:t>C.  Bill of Rights</a:t>
            </a:r>
            <a:br>
              <a:rPr lang="en-US" sz="2800" b="1" dirty="0"/>
            </a:br>
            <a:r>
              <a:rPr lang="en-US" sz="2800" b="1" dirty="0"/>
              <a:t/>
            </a:r>
            <a:br>
              <a:rPr lang="en-US" sz="2800" b="1" dirty="0"/>
            </a:br>
            <a:r>
              <a:rPr lang="en-US" sz="2800" b="1" dirty="0"/>
              <a:t>D.  Magna Carta</a:t>
            </a:r>
            <a:r>
              <a:rPr lang="en-US" sz="3500" b="1" dirty="0"/>
              <a:t/>
            </a:r>
            <a:br>
              <a:rPr lang="en-US" sz="3500" b="1" dirty="0"/>
            </a:br>
            <a:endParaRPr lang="en-US" sz="35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The powers of the national government that are expressed in the Constitution of the United States of America are – </a:t>
            </a:r>
            <a:br>
              <a:rPr lang="en-US" sz="3500" b="1"/>
            </a:br>
            <a:r>
              <a:rPr lang="en-US" sz="3500" b="1"/>
              <a:t>  </a:t>
            </a:r>
            <a:br>
              <a:rPr lang="en-US" sz="3500" b="1"/>
            </a:br>
            <a:r>
              <a:rPr lang="en-US" sz="2800" b="1"/>
              <a:t>A.  Implied powers</a:t>
            </a:r>
            <a:br>
              <a:rPr lang="en-US" sz="2800" b="1"/>
            </a:br>
            <a:r>
              <a:rPr lang="en-US" sz="2800" b="1"/>
              <a:t/>
            </a:r>
            <a:br>
              <a:rPr lang="en-US" sz="2800" b="1"/>
            </a:br>
            <a:r>
              <a:rPr lang="en-US" sz="2800" b="1"/>
              <a:t>B.  Reserved powers</a:t>
            </a:r>
            <a:br>
              <a:rPr lang="en-US" sz="2800" b="1"/>
            </a:br>
            <a:r>
              <a:rPr lang="en-US" sz="2800" b="1"/>
              <a:t/>
            </a:r>
            <a:br>
              <a:rPr lang="en-US" sz="2800" b="1"/>
            </a:br>
            <a:r>
              <a:rPr lang="en-US" sz="2800" b="1"/>
              <a:t>C.  Concurrent powers</a:t>
            </a:r>
            <a:br>
              <a:rPr lang="en-US" sz="2800" b="1"/>
            </a:br>
            <a:r>
              <a:rPr lang="en-US" sz="2800" b="1"/>
              <a:t/>
            </a:r>
            <a:br>
              <a:rPr lang="en-US" sz="2800" b="1"/>
            </a:br>
            <a:r>
              <a:rPr lang="en-US" sz="2800" b="1"/>
              <a:t>D.  Enumerated powers</a:t>
            </a:r>
            <a:r>
              <a:rPr lang="en-US" sz="3500" b="1"/>
              <a:t/>
            </a:r>
            <a:br>
              <a:rPr lang="en-US" sz="3500" b="1"/>
            </a:br>
            <a:endParaRPr lang="en-US" sz="3500" b="1"/>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3124200"/>
            <a:ext cx="7543800" cy="1295400"/>
          </a:xfrm>
        </p:spPr>
        <p:txBody>
          <a:bodyPr/>
          <a:lstStyle/>
          <a:p>
            <a:pPr eaLnBrk="1" hangingPunct="1"/>
            <a:r>
              <a:rPr lang="en-US" smtClean="0"/>
              <a:t>B.  United States Constitution</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dirty="0"/>
              <a:t/>
            </a:r>
            <a:br>
              <a:rPr lang="en-US" sz="3500" b="1" dirty="0"/>
            </a:br>
            <a:r>
              <a:rPr lang="en-US" sz="3500" b="1" dirty="0"/>
              <a:t/>
            </a:r>
            <a:br>
              <a:rPr lang="en-US" sz="3500" b="1" dirty="0"/>
            </a:br>
            <a:r>
              <a:rPr lang="en-US" sz="3500" b="1" dirty="0"/>
              <a:t>Which of the following courts </a:t>
            </a:r>
            <a:r>
              <a:rPr lang="en-US" sz="3500" b="1" dirty="0" smtClean="0"/>
              <a:t>includes </a:t>
            </a:r>
            <a:r>
              <a:rPr lang="en-US" sz="3500" b="1" dirty="0"/>
              <a:t>a jury?</a:t>
            </a:r>
            <a:br>
              <a:rPr lang="en-US" sz="3500" b="1" dirty="0"/>
            </a:br>
            <a:r>
              <a:rPr lang="en-US" sz="3500" b="1" dirty="0"/>
              <a:t>  </a:t>
            </a:r>
            <a:br>
              <a:rPr lang="en-US" sz="3500" b="1" dirty="0"/>
            </a:br>
            <a:r>
              <a:rPr lang="en-US" sz="2800" b="1" dirty="0"/>
              <a:t>A.  Virginia Supreme Court</a:t>
            </a:r>
            <a:br>
              <a:rPr lang="en-US" sz="2800" b="1" dirty="0"/>
            </a:br>
            <a:r>
              <a:rPr lang="en-US" sz="2800" b="1" dirty="0"/>
              <a:t/>
            </a:r>
            <a:br>
              <a:rPr lang="en-US" sz="2800" b="1" dirty="0"/>
            </a:br>
            <a:r>
              <a:rPr lang="en-US" sz="2800" b="1" dirty="0"/>
              <a:t>B.  General District Court</a:t>
            </a:r>
            <a:br>
              <a:rPr lang="en-US" sz="2800" b="1" dirty="0"/>
            </a:br>
            <a:r>
              <a:rPr lang="en-US" sz="2800" b="1" dirty="0"/>
              <a:t/>
            </a:r>
            <a:br>
              <a:rPr lang="en-US" sz="2800" b="1" dirty="0"/>
            </a:br>
            <a:r>
              <a:rPr lang="en-US" sz="2800" b="1" dirty="0"/>
              <a:t>C.  Circuit Court</a:t>
            </a:r>
            <a:br>
              <a:rPr lang="en-US" sz="2800" b="1" dirty="0"/>
            </a:br>
            <a:r>
              <a:rPr lang="en-US" sz="2800" b="1" dirty="0"/>
              <a:t/>
            </a:r>
            <a:br>
              <a:rPr lang="en-US" sz="2800" b="1" dirty="0"/>
            </a:br>
            <a:r>
              <a:rPr lang="en-US" sz="2800" b="1" dirty="0"/>
              <a:t>D.  Court of Appeals of Virginia</a:t>
            </a:r>
            <a:r>
              <a:rPr lang="en-US" sz="3500" b="1" dirty="0"/>
              <a:t/>
            </a:r>
            <a:br>
              <a:rPr lang="en-US" sz="3500" b="1" dirty="0"/>
            </a:br>
            <a:endParaRPr lang="en-US" sz="3500" b="1"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533400" y="3200400"/>
            <a:ext cx="7543800" cy="1295400"/>
          </a:xfrm>
        </p:spPr>
        <p:txBody>
          <a:bodyPr/>
          <a:lstStyle/>
          <a:p>
            <a:pPr eaLnBrk="1" hangingPunct="1"/>
            <a:r>
              <a:rPr lang="en-US" smtClean="0"/>
              <a:t>C.  Circuit Court</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dirty="0"/>
              <a:t/>
            </a:r>
            <a:br>
              <a:rPr lang="en-US" sz="3500" b="1" dirty="0"/>
            </a:br>
            <a:r>
              <a:rPr lang="en-US" sz="3500" b="1" dirty="0"/>
              <a:t/>
            </a:r>
            <a:br>
              <a:rPr lang="en-US" sz="3500" b="1" dirty="0"/>
            </a:br>
            <a:r>
              <a:rPr lang="en-US" sz="3500" b="1" dirty="0"/>
              <a:t>In the United States court system, which </a:t>
            </a:r>
            <a:r>
              <a:rPr lang="en-US" sz="3500" b="1" dirty="0" smtClean="0"/>
              <a:t>court has </a:t>
            </a:r>
            <a:r>
              <a:rPr lang="en-US" sz="3500" b="1" dirty="0"/>
              <a:t>a judge with jury?</a:t>
            </a:r>
            <a:br>
              <a:rPr lang="en-US" sz="3500" b="1" dirty="0"/>
            </a:br>
            <a:r>
              <a:rPr lang="en-US" sz="3500" b="1" dirty="0"/>
              <a:t>  </a:t>
            </a:r>
            <a:br>
              <a:rPr lang="en-US" sz="3500" b="1" dirty="0"/>
            </a:br>
            <a:r>
              <a:rPr lang="en-US" sz="2800" b="1" dirty="0"/>
              <a:t>A.  U. S. District Court</a:t>
            </a:r>
            <a:br>
              <a:rPr lang="en-US" sz="2800" b="1" dirty="0"/>
            </a:br>
            <a:r>
              <a:rPr lang="en-US" sz="2800" b="1" dirty="0"/>
              <a:t/>
            </a:r>
            <a:br>
              <a:rPr lang="en-US" sz="2800" b="1" dirty="0"/>
            </a:br>
            <a:r>
              <a:rPr lang="en-US" sz="2800" b="1" dirty="0"/>
              <a:t>B.  Court of Appeals</a:t>
            </a:r>
            <a:br>
              <a:rPr lang="en-US" sz="2800" b="1" dirty="0"/>
            </a:br>
            <a:r>
              <a:rPr lang="en-US" sz="2800" b="1" dirty="0"/>
              <a:t/>
            </a:r>
            <a:br>
              <a:rPr lang="en-US" sz="2800" b="1" dirty="0"/>
            </a:br>
            <a:r>
              <a:rPr lang="en-US" sz="2800" b="1" dirty="0"/>
              <a:t>C.  U. S. Supreme Court</a:t>
            </a:r>
            <a:br>
              <a:rPr lang="en-US" sz="2800" b="1" dirty="0"/>
            </a:br>
            <a:r>
              <a:rPr lang="en-US" sz="2800" b="1" dirty="0"/>
              <a:t/>
            </a:r>
            <a:br>
              <a:rPr lang="en-US" sz="2800" b="1" dirty="0"/>
            </a:br>
            <a:r>
              <a:rPr lang="en-US" sz="2800" b="1" dirty="0"/>
              <a:t>D.  Virginia Supreme Court</a:t>
            </a:r>
            <a:r>
              <a:rPr lang="en-US" sz="3500" b="1" dirty="0"/>
              <a:t/>
            </a:r>
            <a:br>
              <a:rPr lang="en-US" sz="3500" b="1" dirty="0"/>
            </a:br>
            <a:endParaRPr lang="en-US" sz="3500" b="1"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533400" y="2819400"/>
            <a:ext cx="7543800" cy="1295400"/>
          </a:xfrm>
        </p:spPr>
        <p:txBody>
          <a:bodyPr/>
          <a:lstStyle/>
          <a:p>
            <a:pPr eaLnBrk="1" hangingPunct="1"/>
            <a:r>
              <a:rPr lang="en-US" smtClean="0"/>
              <a:t>A.  U. S. District Court</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ChangeArrowheads="1"/>
          </p:cNvSpPr>
          <p:nvPr/>
        </p:nvSpPr>
        <p:spPr bwMode="auto">
          <a:xfrm>
            <a:off x="457200" y="60198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The power of the supreme courts of the United States and Virginia to determine the constitutionality of laws and acts of the executive branch of government is called what?</a:t>
            </a:r>
            <a:br>
              <a:rPr lang="en-US" sz="3500" b="1"/>
            </a:br>
            <a:r>
              <a:rPr lang="en-US" sz="3500" b="1"/>
              <a:t>  </a:t>
            </a:r>
            <a:br>
              <a:rPr lang="en-US" sz="3500" b="1"/>
            </a:br>
            <a:r>
              <a:rPr lang="en-US" sz="2800" b="1"/>
              <a:t>A.  Judicial review</a:t>
            </a:r>
            <a:br>
              <a:rPr lang="en-US" sz="2800" b="1"/>
            </a:br>
            <a:r>
              <a:rPr lang="en-US" sz="2800" b="1"/>
              <a:t/>
            </a:r>
            <a:br>
              <a:rPr lang="en-US" sz="2800" b="1"/>
            </a:br>
            <a:r>
              <a:rPr lang="en-US" sz="2800" b="1"/>
              <a:t>B.  Executive review</a:t>
            </a:r>
            <a:br>
              <a:rPr lang="en-US" sz="2800" b="1"/>
            </a:br>
            <a:r>
              <a:rPr lang="en-US" sz="2800" b="1"/>
              <a:t/>
            </a:r>
            <a:br>
              <a:rPr lang="en-US" sz="2800" b="1"/>
            </a:br>
            <a:r>
              <a:rPr lang="en-US" sz="2800" b="1"/>
              <a:t>C.  Legislative review</a:t>
            </a:r>
            <a:br>
              <a:rPr lang="en-US" sz="2800" b="1"/>
            </a:br>
            <a:r>
              <a:rPr lang="en-US" sz="2800" b="1"/>
              <a:t/>
            </a:r>
            <a:br>
              <a:rPr lang="en-US" sz="2800" b="1"/>
            </a:br>
            <a:r>
              <a:rPr lang="en-US" sz="2800" b="1"/>
              <a:t>D.  Continental review</a:t>
            </a:r>
            <a:r>
              <a:rPr lang="en-US" sz="3500" b="1"/>
              <a:t/>
            </a:r>
            <a:br>
              <a:rPr lang="en-US" sz="3500" b="1"/>
            </a:br>
            <a:endParaRPr lang="en-US" sz="3500" b="1"/>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457200" y="2667000"/>
            <a:ext cx="7543800" cy="1295400"/>
          </a:xfrm>
        </p:spPr>
        <p:txBody>
          <a:bodyPr/>
          <a:lstStyle/>
          <a:p>
            <a:pPr eaLnBrk="1" hangingPunct="1"/>
            <a:r>
              <a:rPr lang="en-US" smtClean="0"/>
              <a:t>A.  Judicial review</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dirty="0"/>
              <a:t/>
            </a:r>
            <a:br>
              <a:rPr lang="en-US" sz="3500" b="1" dirty="0"/>
            </a:br>
            <a:r>
              <a:rPr lang="en-US" sz="3500" b="1" dirty="0"/>
              <a:t/>
            </a:r>
            <a:br>
              <a:rPr lang="en-US" sz="3500" b="1" dirty="0"/>
            </a:br>
            <a:r>
              <a:rPr lang="en-US" sz="3500" b="1" dirty="0"/>
              <a:t>What established the principle of judicial review at the national level?</a:t>
            </a:r>
            <a:br>
              <a:rPr lang="en-US" sz="3500" b="1" dirty="0"/>
            </a:br>
            <a:r>
              <a:rPr lang="en-US" sz="3500" b="1" dirty="0"/>
              <a:t>  </a:t>
            </a:r>
            <a:br>
              <a:rPr lang="en-US" sz="3500" b="1" dirty="0"/>
            </a:br>
            <a:r>
              <a:rPr lang="en-US" sz="2800" b="1" dirty="0"/>
              <a:t>A.  Roe v. Wade</a:t>
            </a:r>
            <a:br>
              <a:rPr lang="en-US" sz="2800" b="1" dirty="0"/>
            </a:br>
            <a:r>
              <a:rPr lang="en-US" sz="2800" b="1" dirty="0"/>
              <a:t/>
            </a:r>
            <a:br>
              <a:rPr lang="en-US" sz="2800" b="1" dirty="0"/>
            </a:br>
            <a:r>
              <a:rPr lang="en-US" sz="2800" b="1" dirty="0"/>
              <a:t>B.  Adams v. Brown</a:t>
            </a:r>
            <a:br>
              <a:rPr lang="en-US" sz="2800" b="1" dirty="0"/>
            </a:br>
            <a:r>
              <a:rPr lang="en-US" sz="2800" b="1" dirty="0"/>
              <a:t/>
            </a:r>
            <a:br>
              <a:rPr lang="en-US" sz="2800" b="1" dirty="0"/>
            </a:br>
            <a:r>
              <a:rPr lang="en-US" sz="2800" b="1" dirty="0"/>
              <a:t>C.  Marbury v. Madison</a:t>
            </a:r>
            <a:br>
              <a:rPr lang="en-US" sz="2800" b="1" dirty="0"/>
            </a:br>
            <a:r>
              <a:rPr lang="en-US" sz="2800" b="1" dirty="0"/>
              <a:t/>
            </a:r>
            <a:br>
              <a:rPr lang="en-US" sz="2800" b="1" dirty="0"/>
            </a:br>
            <a:r>
              <a:rPr lang="en-US" sz="2800" b="1" dirty="0"/>
              <a:t>D.  Plessy v. Ferguson</a:t>
            </a:r>
            <a:r>
              <a:rPr lang="en-US" sz="3500" b="1" dirty="0"/>
              <a:t/>
            </a:r>
            <a:br>
              <a:rPr lang="en-US" sz="3500" b="1" dirty="0"/>
            </a:br>
            <a:endParaRPr lang="en-US" sz="3500" b="1"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457200" y="2895600"/>
            <a:ext cx="7543800" cy="1295400"/>
          </a:xfrm>
        </p:spPr>
        <p:txBody>
          <a:bodyPr/>
          <a:lstStyle/>
          <a:p>
            <a:pPr eaLnBrk="1" hangingPunct="1"/>
            <a:r>
              <a:rPr lang="en-US" dirty="0" smtClean="0"/>
              <a:t>C.  Marbury v. </a:t>
            </a:r>
            <a:r>
              <a:rPr lang="en-US" dirty="0" smtClean="0"/>
              <a:t>Madison</a:t>
            </a:r>
            <a:endParaRPr lang="en-US" dirty="0" smtClean="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What is the supreme law of the land?</a:t>
            </a:r>
            <a:br>
              <a:rPr lang="en-US" sz="3500" b="1"/>
            </a:br>
            <a:r>
              <a:rPr lang="en-US" sz="3500" b="1"/>
              <a:t>  </a:t>
            </a:r>
            <a:br>
              <a:rPr lang="en-US" sz="3500" b="1"/>
            </a:br>
            <a:r>
              <a:rPr lang="en-US" sz="2800" b="1"/>
              <a:t>A.  Legislative Branch</a:t>
            </a:r>
            <a:br>
              <a:rPr lang="en-US" sz="2800" b="1"/>
            </a:br>
            <a:r>
              <a:rPr lang="en-US" sz="2800" b="1"/>
              <a:t/>
            </a:r>
            <a:br>
              <a:rPr lang="en-US" sz="2800" b="1"/>
            </a:br>
            <a:r>
              <a:rPr lang="en-US" sz="2800" b="1"/>
              <a:t>B.  The Constitution of the United States of 	America</a:t>
            </a:r>
            <a:br>
              <a:rPr lang="en-US" sz="2800" b="1"/>
            </a:br>
            <a:r>
              <a:rPr lang="en-US" sz="2800" b="1"/>
              <a:t/>
            </a:r>
            <a:br>
              <a:rPr lang="en-US" sz="2800" b="1"/>
            </a:br>
            <a:r>
              <a:rPr lang="en-US" sz="2800" b="1"/>
              <a:t>C.  The Bill of Rights</a:t>
            </a:r>
            <a:br>
              <a:rPr lang="en-US" sz="2800" b="1"/>
            </a:br>
            <a:r>
              <a:rPr lang="en-US" sz="2800" b="1"/>
              <a:t/>
            </a:r>
            <a:br>
              <a:rPr lang="en-US" sz="2800" b="1"/>
            </a:br>
            <a:r>
              <a:rPr lang="en-US" sz="2800" b="1"/>
              <a:t>D.  The Declaration of Independence</a:t>
            </a:r>
            <a:r>
              <a:rPr lang="en-US" sz="3500" b="1"/>
              <a:t/>
            </a:r>
            <a:br>
              <a:rPr lang="en-US" sz="3500" b="1"/>
            </a:br>
            <a:endParaRPr lang="en-US" sz="3500" b="1"/>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D.  Enumerated powers</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685800" y="3124200"/>
            <a:ext cx="7543800" cy="1295400"/>
          </a:xfrm>
        </p:spPr>
        <p:txBody>
          <a:bodyPr/>
          <a:lstStyle/>
          <a:p>
            <a:pPr eaLnBrk="1" hangingPunct="1"/>
            <a:r>
              <a:rPr lang="en-US" smtClean="0"/>
              <a:t>B.  The Constitution of the 	United States of America</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Who issues search warrants, subpoenas, arrest warrants, and summons and sets bail?</a:t>
            </a:r>
            <a:br>
              <a:rPr lang="en-US" sz="3500" b="1"/>
            </a:br>
            <a:r>
              <a:rPr lang="en-US" sz="3500" b="1"/>
              <a:t>  </a:t>
            </a:r>
            <a:br>
              <a:rPr lang="en-US" sz="3500" b="1"/>
            </a:br>
            <a:r>
              <a:rPr lang="en-US" sz="2800" b="1"/>
              <a:t>A.  Magistrates</a:t>
            </a:r>
            <a:br>
              <a:rPr lang="en-US" sz="2800" b="1"/>
            </a:br>
            <a:r>
              <a:rPr lang="en-US" sz="2800" b="1"/>
              <a:t/>
            </a:r>
            <a:br>
              <a:rPr lang="en-US" sz="2800" b="1"/>
            </a:br>
            <a:r>
              <a:rPr lang="en-US" sz="2800" b="1"/>
              <a:t>B.  Clerks of Court</a:t>
            </a:r>
            <a:br>
              <a:rPr lang="en-US" sz="2800" b="1"/>
            </a:br>
            <a:r>
              <a:rPr lang="en-US" sz="2800" b="1"/>
              <a:t/>
            </a:r>
            <a:br>
              <a:rPr lang="en-US" sz="2800" b="1"/>
            </a:br>
            <a:r>
              <a:rPr lang="en-US" sz="2800" b="1"/>
              <a:t>C.  Sheriff’s Deputies</a:t>
            </a:r>
            <a:br>
              <a:rPr lang="en-US" sz="2800" b="1"/>
            </a:br>
            <a:r>
              <a:rPr lang="en-US" sz="2800" b="1"/>
              <a:t/>
            </a:r>
            <a:br>
              <a:rPr lang="en-US" sz="2800" b="1"/>
            </a:br>
            <a:r>
              <a:rPr lang="en-US" sz="2800" b="1"/>
              <a:t>D.  Police Officers</a:t>
            </a:r>
            <a:r>
              <a:rPr lang="en-US" sz="3500" b="1"/>
              <a:t/>
            </a:r>
            <a:br>
              <a:rPr lang="en-US" sz="3500" b="1"/>
            </a:br>
            <a:endParaRPr lang="en-US" sz="3500" b="1"/>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457200" y="3048000"/>
            <a:ext cx="7543800" cy="1295400"/>
          </a:xfrm>
        </p:spPr>
        <p:txBody>
          <a:bodyPr/>
          <a:lstStyle/>
          <a:p>
            <a:pPr eaLnBrk="1" hangingPunct="1"/>
            <a:r>
              <a:rPr lang="en-US" smtClean="0"/>
              <a:t>A.  Magistrates</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A juvenile who commits a serious crime may be tried –</a:t>
            </a:r>
            <a:br>
              <a:rPr lang="en-US" sz="3500" b="1"/>
            </a:br>
            <a:r>
              <a:rPr lang="en-US" sz="3500" b="1"/>
              <a:t>  </a:t>
            </a:r>
            <a:br>
              <a:rPr lang="en-US" sz="3500" b="1"/>
            </a:br>
            <a:r>
              <a:rPr lang="en-US" sz="2800" b="1"/>
              <a:t>A.  In the Supreme Court</a:t>
            </a:r>
            <a:br>
              <a:rPr lang="en-US" sz="2800" b="1"/>
            </a:br>
            <a:r>
              <a:rPr lang="en-US" sz="2800" b="1"/>
              <a:t/>
            </a:r>
            <a:br>
              <a:rPr lang="en-US" sz="2800" b="1"/>
            </a:br>
            <a:r>
              <a:rPr lang="en-US" sz="2800" b="1"/>
              <a:t>B.  As an adult</a:t>
            </a:r>
            <a:br>
              <a:rPr lang="en-US" sz="2800" b="1"/>
            </a:br>
            <a:r>
              <a:rPr lang="en-US" sz="2800" b="1"/>
              <a:t/>
            </a:r>
            <a:br>
              <a:rPr lang="en-US" sz="2800" b="1"/>
            </a:br>
            <a:r>
              <a:rPr lang="en-US" sz="2800" b="1"/>
              <a:t>C.  In a civil court</a:t>
            </a:r>
            <a:br>
              <a:rPr lang="en-US" sz="2800" b="1"/>
            </a:br>
            <a:r>
              <a:rPr lang="en-US" sz="2800" b="1"/>
              <a:t/>
            </a:r>
            <a:br>
              <a:rPr lang="en-US" sz="2800" b="1"/>
            </a:br>
            <a:r>
              <a:rPr lang="en-US" sz="2800" b="1"/>
              <a:t>D.  In a court martial</a:t>
            </a:r>
            <a:r>
              <a:rPr lang="en-US" sz="3500" b="1"/>
              <a:t/>
            </a:r>
            <a:br>
              <a:rPr lang="en-US" sz="3500" b="1"/>
            </a:br>
            <a:endParaRPr lang="en-US" sz="3500" b="1"/>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533400" y="2667000"/>
            <a:ext cx="7543800" cy="1295400"/>
          </a:xfrm>
        </p:spPr>
        <p:txBody>
          <a:bodyPr/>
          <a:lstStyle/>
          <a:p>
            <a:pPr eaLnBrk="1" hangingPunct="1"/>
            <a:r>
              <a:rPr lang="en-US" smtClean="0"/>
              <a:t>B.  As an adult</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What two amendments provide due process protection?</a:t>
            </a:r>
            <a:br>
              <a:rPr lang="en-US" sz="3500" b="1"/>
            </a:br>
            <a:r>
              <a:rPr lang="en-US" sz="3500" b="1"/>
              <a:t>  </a:t>
            </a:r>
            <a:br>
              <a:rPr lang="en-US" sz="3500" b="1"/>
            </a:br>
            <a:r>
              <a:rPr lang="en-US" sz="2800" b="1"/>
              <a:t>A.  1</a:t>
            </a:r>
            <a:r>
              <a:rPr lang="en-US" sz="2800" b="1" baseline="30000"/>
              <a:t>st</a:t>
            </a:r>
            <a:r>
              <a:rPr lang="en-US" sz="2800" b="1"/>
              <a:t> and 5</a:t>
            </a:r>
            <a:r>
              <a:rPr lang="en-US" sz="2800" b="1" baseline="30000"/>
              <a:t>th</a:t>
            </a:r>
            <a:r>
              <a:rPr lang="en-US" sz="2800" b="1"/>
              <a:t> </a:t>
            </a:r>
            <a:br>
              <a:rPr lang="en-US" sz="2800" b="1"/>
            </a:br>
            <a:r>
              <a:rPr lang="en-US" sz="2800" b="1"/>
              <a:t/>
            </a:r>
            <a:br>
              <a:rPr lang="en-US" sz="2800" b="1"/>
            </a:br>
            <a:r>
              <a:rPr lang="en-US" sz="2800" b="1"/>
              <a:t>B.  5</a:t>
            </a:r>
            <a:r>
              <a:rPr lang="en-US" sz="2800" b="1" baseline="30000"/>
              <a:t>th</a:t>
            </a:r>
            <a:r>
              <a:rPr lang="en-US" sz="2800" b="1"/>
              <a:t> and 14</a:t>
            </a:r>
            <a:r>
              <a:rPr lang="en-US" sz="2800" b="1" baseline="30000"/>
              <a:t>th</a:t>
            </a:r>
            <a:r>
              <a:rPr lang="en-US" sz="2800" b="1"/>
              <a:t> </a:t>
            </a:r>
            <a:br>
              <a:rPr lang="en-US" sz="2800" b="1"/>
            </a:br>
            <a:r>
              <a:rPr lang="en-US" sz="2800" b="1"/>
              <a:t/>
            </a:r>
            <a:br>
              <a:rPr lang="en-US" sz="2800" b="1"/>
            </a:br>
            <a:r>
              <a:rPr lang="en-US" sz="2800" b="1"/>
              <a:t>C.  1</a:t>
            </a:r>
            <a:r>
              <a:rPr lang="en-US" sz="2800" b="1" baseline="30000"/>
              <a:t>st</a:t>
            </a:r>
            <a:r>
              <a:rPr lang="en-US" sz="2800" b="1"/>
              <a:t> and 14</a:t>
            </a:r>
            <a:r>
              <a:rPr lang="en-US" sz="2800" b="1" baseline="30000"/>
              <a:t>th</a:t>
            </a:r>
            <a:r>
              <a:rPr lang="en-US" sz="2800" b="1"/>
              <a:t> </a:t>
            </a:r>
            <a:br>
              <a:rPr lang="en-US" sz="2800" b="1"/>
            </a:br>
            <a:r>
              <a:rPr lang="en-US" sz="2800" b="1"/>
              <a:t/>
            </a:r>
            <a:br>
              <a:rPr lang="en-US" sz="2800" b="1"/>
            </a:br>
            <a:r>
              <a:rPr lang="en-US" sz="2800" b="1"/>
              <a:t>D.  5</a:t>
            </a:r>
            <a:r>
              <a:rPr lang="en-US" sz="2800" b="1" baseline="30000"/>
              <a:t>th</a:t>
            </a:r>
            <a:r>
              <a:rPr lang="en-US" sz="2800" b="1"/>
              <a:t> and 10</a:t>
            </a:r>
            <a:r>
              <a:rPr lang="en-US" sz="2800" b="1" baseline="30000"/>
              <a:t>th</a:t>
            </a:r>
            <a:r>
              <a:rPr lang="en-US" sz="2800" b="1"/>
              <a:t> </a:t>
            </a:r>
            <a:r>
              <a:rPr lang="en-US" sz="3500" b="1"/>
              <a:t/>
            </a:r>
            <a:br>
              <a:rPr lang="en-US" sz="3500" b="1"/>
            </a:br>
            <a:endParaRPr lang="en-US" sz="3500" b="1"/>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533400" y="2819400"/>
            <a:ext cx="7543800" cy="1295400"/>
          </a:xfrm>
        </p:spPr>
        <p:txBody>
          <a:bodyPr/>
          <a:lstStyle/>
          <a:p>
            <a:pPr eaLnBrk="1" hangingPunct="1"/>
            <a:r>
              <a:rPr lang="en-US" smtClean="0"/>
              <a:t>B.  5</a:t>
            </a:r>
            <a:r>
              <a:rPr lang="en-US" baseline="30000" smtClean="0"/>
              <a:t>th</a:t>
            </a:r>
            <a:r>
              <a:rPr lang="en-US" smtClean="0"/>
              <a:t> and 14</a:t>
            </a:r>
            <a:r>
              <a:rPr lang="en-US" baseline="30000" smtClean="0"/>
              <a:t>th</a:t>
            </a:r>
            <a:r>
              <a:rPr lang="en-US" smtClean="0"/>
              <a:t> </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Which amendment prohibits the national government from acting in an unfair manner?</a:t>
            </a:r>
            <a:br>
              <a:rPr lang="en-US" sz="3500" b="1"/>
            </a:br>
            <a:r>
              <a:rPr lang="en-US" sz="3500" b="1"/>
              <a:t>  </a:t>
            </a:r>
            <a:br>
              <a:rPr lang="en-US" sz="3500" b="1"/>
            </a:br>
            <a:r>
              <a:rPr lang="en-US" sz="2800" b="1"/>
              <a:t>A.  5</a:t>
            </a:r>
            <a:r>
              <a:rPr lang="en-US" sz="2800" b="1" baseline="30000"/>
              <a:t>th</a:t>
            </a:r>
            <a:r>
              <a:rPr lang="en-US" sz="2800" b="1"/>
              <a:t> </a:t>
            </a:r>
            <a:br>
              <a:rPr lang="en-US" sz="2800" b="1"/>
            </a:br>
            <a:r>
              <a:rPr lang="en-US" sz="2800" b="1"/>
              <a:t/>
            </a:r>
            <a:br>
              <a:rPr lang="en-US" sz="2800" b="1"/>
            </a:br>
            <a:r>
              <a:rPr lang="en-US" sz="2800" b="1"/>
              <a:t>B.  10</a:t>
            </a:r>
            <a:r>
              <a:rPr lang="en-US" sz="2800" b="1" baseline="30000"/>
              <a:t>th</a:t>
            </a:r>
            <a:r>
              <a:rPr lang="en-US" sz="2800" b="1"/>
              <a:t> </a:t>
            </a:r>
            <a:br>
              <a:rPr lang="en-US" sz="2800" b="1"/>
            </a:br>
            <a:r>
              <a:rPr lang="en-US" sz="2800" b="1"/>
              <a:t/>
            </a:r>
            <a:br>
              <a:rPr lang="en-US" sz="2800" b="1"/>
            </a:br>
            <a:r>
              <a:rPr lang="en-US" sz="2800" b="1"/>
              <a:t>C.  14</a:t>
            </a:r>
            <a:r>
              <a:rPr lang="en-US" sz="2800" b="1" baseline="30000"/>
              <a:t>th</a:t>
            </a:r>
            <a:r>
              <a:rPr lang="en-US" sz="2800" b="1"/>
              <a:t> </a:t>
            </a:r>
            <a:br>
              <a:rPr lang="en-US" sz="2800" b="1"/>
            </a:br>
            <a:r>
              <a:rPr lang="en-US" sz="2800" b="1"/>
              <a:t/>
            </a:r>
            <a:br>
              <a:rPr lang="en-US" sz="2800" b="1"/>
            </a:br>
            <a:r>
              <a:rPr lang="en-US" sz="2800" b="1"/>
              <a:t>D.  15</a:t>
            </a:r>
            <a:r>
              <a:rPr lang="en-US" sz="2800" b="1" baseline="30000"/>
              <a:t>th</a:t>
            </a:r>
            <a:r>
              <a:rPr lang="en-US" sz="2800" b="1"/>
              <a:t> </a:t>
            </a:r>
            <a:r>
              <a:rPr lang="en-US" sz="3500" b="1"/>
              <a:t/>
            </a:r>
            <a:br>
              <a:rPr lang="en-US" sz="3500" b="1"/>
            </a:br>
            <a:endParaRPr lang="en-US" sz="3500" b="1"/>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609600" y="2895600"/>
            <a:ext cx="7543800" cy="1295400"/>
          </a:xfrm>
        </p:spPr>
        <p:txBody>
          <a:bodyPr/>
          <a:lstStyle/>
          <a:p>
            <a:pPr eaLnBrk="1" hangingPunct="1"/>
            <a:r>
              <a:rPr lang="en-US" smtClean="0"/>
              <a:t>A.  5</a:t>
            </a:r>
            <a:r>
              <a:rPr lang="en-US" baseline="30000" smtClean="0"/>
              <a:t>th</a:t>
            </a:r>
            <a:r>
              <a:rPr lang="en-US" smtClean="0"/>
              <a:t> </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57200" y="5715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Which amendment prohibits state and local governments from acting in unfair manners?  </a:t>
            </a:r>
            <a:br>
              <a:rPr lang="en-US" sz="3500" b="1"/>
            </a:br>
            <a:r>
              <a:rPr lang="en-US" sz="3500" b="1"/>
              <a:t/>
            </a:r>
            <a:br>
              <a:rPr lang="en-US" sz="3500" b="1"/>
            </a:br>
            <a:r>
              <a:rPr lang="en-US" sz="2800" b="1"/>
              <a:t>A.  5</a:t>
            </a:r>
            <a:r>
              <a:rPr lang="en-US" sz="2800" b="1" baseline="30000"/>
              <a:t>th</a:t>
            </a:r>
            <a:r>
              <a:rPr lang="en-US" sz="2800" b="1"/>
              <a:t> </a:t>
            </a:r>
            <a:br>
              <a:rPr lang="en-US" sz="2800" b="1"/>
            </a:br>
            <a:r>
              <a:rPr lang="en-US" sz="2800" b="1"/>
              <a:t/>
            </a:r>
            <a:br>
              <a:rPr lang="en-US" sz="2800" b="1"/>
            </a:br>
            <a:r>
              <a:rPr lang="en-US" sz="2800" b="1"/>
              <a:t>B.  10</a:t>
            </a:r>
            <a:r>
              <a:rPr lang="en-US" sz="2800" b="1" baseline="30000"/>
              <a:t>th</a:t>
            </a:r>
            <a:r>
              <a:rPr lang="en-US" sz="2800" b="1"/>
              <a:t> </a:t>
            </a:r>
            <a:br>
              <a:rPr lang="en-US" sz="2800" b="1"/>
            </a:br>
            <a:r>
              <a:rPr lang="en-US" sz="2800" b="1"/>
              <a:t/>
            </a:r>
            <a:br>
              <a:rPr lang="en-US" sz="2800" b="1"/>
            </a:br>
            <a:r>
              <a:rPr lang="en-US" sz="2800" b="1"/>
              <a:t>C.  14</a:t>
            </a:r>
            <a:r>
              <a:rPr lang="en-US" sz="2800" b="1" baseline="30000"/>
              <a:t>th</a:t>
            </a:r>
            <a:r>
              <a:rPr lang="en-US" sz="2800" b="1"/>
              <a:t> </a:t>
            </a:r>
            <a:br>
              <a:rPr lang="en-US" sz="2800" b="1"/>
            </a:br>
            <a:r>
              <a:rPr lang="en-US" sz="2800" b="1"/>
              <a:t/>
            </a:r>
            <a:br>
              <a:rPr lang="en-US" sz="2800" b="1"/>
            </a:br>
            <a:r>
              <a:rPr lang="en-US" sz="2800" b="1"/>
              <a:t>D.  15</a:t>
            </a:r>
            <a:r>
              <a:rPr lang="en-US" sz="2800" b="1" baseline="30000"/>
              <a:t>th</a:t>
            </a:r>
            <a:r>
              <a:rPr lang="en-US" sz="2800" b="1"/>
              <a:t> </a:t>
            </a:r>
            <a:r>
              <a:rPr lang="en-US" sz="3500" b="1"/>
              <a:t/>
            </a:r>
            <a:br>
              <a:rPr lang="en-US" sz="3500" b="1"/>
            </a:br>
            <a:r>
              <a:rPr lang="en-US" sz="3500" b="1"/>
              <a:t/>
            </a:r>
            <a:br>
              <a:rPr lang="en-US" sz="3500" b="1"/>
            </a:br>
            <a:endParaRPr lang="en-US" sz="3500" b="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The powers not given to the national government by the Constitution of the United States of America are reserved for what? </a:t>
            </a:r>
            <a:br>
              <a:rPr lang="en-US" sz="3500" b="1"/>
            </a:br>
            <a:r>
              <a:rPr lang="en-US" sz="3500" b="1"/>
              <a:t>  </a:t>
            </a:r>
            <a:br>
              <a:rPr lang="en-US" sz="3500" b="1"/>
            </a:br>
            <a:r>
              <a:rPr lang="en-US" sz="2800" b="1"/>
              <a:t>A.  Citizens</a:t>
            </a:r>
            <a:br>
              <a:rPr lang="en-US" sz="2800" b="1"/>
            </a:br>
            <a:r>
              <a:rPr lang="en-US" sz="2800" b="1"/>
              <a:t/>
            </a:r>
            <a:br>
              <a:rPr lang="en-US" sz="2800" b="1"/>
            </a:br>
            <a:r>
              <a:rPr lang="en-US" sz="2800" b="1"/>
              <a:t>B.  Counties</a:t>
            </a:r>
            <a:br>
              <a:rPr lang="en-US" sz="2800" b="1"/>
            </a:br>
            <a:r>
              <a:rPr lang="en-US" sz="2800" b="1"/>
              <a:t/>
            </a:r>
            <a:br>
              <a:rPr lang="en-US" sz="2800" b="1"/>
            </a:br>
            <a:r>
              <a:rPr lang="en-US" sz="2800" b="1"/>
              <a:t>C.  President</a:t>
            </a:r>
            <a:br>
              <a:rPr lang="en-US" sz="2800" b="1"/>
            </a:br>
            <a:r>
              <a:rPr lang="en-US" sz="2800" b="1"/>
              <a:t/>
            </a:r>
            <a:br>
              <a:rPr lang="en-US" sz="2800" b="1"/>
            </a:br>
            <a:r>
              <a:rPr lang="en-US" sz="2800" b="1"/>
              <a:t>D.  States</a:t>
            </a:r>
            <a:r>
              <a:rPr lang="en-US" sz="3500" b="1"/>
              <a:t/>
            </a:r>
            <a:br>
              <a:rPr lang="en-US" sz="3500" b="1"/>
            </a:br>
            <a:endParaRPr lang="en-US" sz="3500" b="1"/>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609600" y="3048000"/>
            <a:ext cx="7543800" cy="1295400"/>
          </a:xfrm>
        </p:spPr>
        <p:txBody>
          <a:bodyPr/>
          <a:lstStyle/>
          <a:p>
            <a:pPr eaLnBrk="1" hangingPunct="1"/>
            <a:r>
              <a:rPr lang="en-US" smtClean="0"/>
              <a:t>C.  14</a:t>
            </a:r>
            <a:r>
              <a:rPr lang="en-US" baseline="30000" smtClean="0"/>
              <a:t>th</a:t>
            </a:r>
            <a:r>
              <a:rPr lang="en-US" smtClean="0"/>
              <a:t> </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ChangeArrowheads="1"/>
          </p:cNvSpPr>
          <p:nvPr/>
        </p:nvSpPr>
        <p:spPr bwMode="auto">
          <a:xfrm>
            <a:off x="457200" y="5715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The Supreme Court has extended the due process clauses to protect the guarantees of the --  </a:t>
            </a:r>
            <a:br>
              <a:rPr lang="en-US" sz="3500" b="1"/>
            </a:br>
            <a:r>
              <a:rPr lang="en-US" sz="3500" b="1"/>
              <a:t/>
            </a:r>
            <a:br>
              <a:rPr lang="en-US" sz="3500" b="1"/>
            </a:br>
            <a:r>
              <a:rPr lang="en-US" sz="2800" b="1"/>
              <a:t>A.  Court of Appeals</a:t>
            </a:r>
            <a:br>
              <a:rPr lang="en-US" sz="2800" b="1"/>
            </a:br>
            <a:r>
              <a:rPr lang="en-US" sz="2800" b="1"/>
              <a:t/>
            </a:r>
            <a:br>
              <a:rPr lang="en-US" sz="2800" b="1"/>
            </a:br>
            <a:r>
              <a:rPr lang="en-US" sz="2800" b="1"/>
              <a:t>B.  Bill of Rights</a:t>
            </a:r>
            <a:br>
              <a:rPr lang="en-US" sz="2800" b="1"/>
            </a:br>
            <a:r>
              <a:rPr lang="en-US" sz="2800" b="1"/>
              <a:t/>
            </a:r>
            <a:br>
              <a:rPr lang="en-US" sz="2800" b="1"/>
            </a:br>
            <a:r>
              <a:rPr lang="en-US" sz="2800" b="1"/>
              <a:t>C.  The Constitution of the United States</a:t>
            </a:r>
            <a:br>
              <a:rPr lang="en-US" sz="2800" b="1"/>
            </a:br>
            <a:r>
              <a:rPr lang="en-US" sz="2800" b="1"/>
              <a:t/>
            </a:r>
            <a:br>
              <a:rPr lang="en-US" sz="2800" b="1"/>
            </a:br>
            <a:r>
              <a:rPr lang="en-US" sz="2800" b="1"/>
              <a:t>D.  Declaration of Independence </a:t>
            </a:r>
            <a:r>
              <a:rPr lang="en-US" sz="3500" b="1"/>
              <a:t/>
            </a:r>
            <a:br>
              <a:rPr lang="en-US" sz="3500" b="1"/>
            </a:br>
            <a:r>
              <a:rPr lang="en-US" sz="3500" b="1"/>
              <a:t/>
            </a:r>
            <a:br>
              <a:rPr lang="en-US" sz="3500" b="1"/>
            </a:br>
            <a:endParaRPr lang="en-US" sz="3500" b="1"/>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457200" y="2971800"/>
            <a:ext cx="7543800" cy="1295400"/>
          </a:xfrm>
        </p:spPr>
        <p:txBody>
          <a:bodyPr/>
          <a:lstStyle/>
          <a:p>
            <a:pPr eaLnBrk="1" hangingPunct="1"/>
            <a:r>
              <a:rPr lang="en-US" smtClean="0"/>
              <a:t>B.  Bill of Rights</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ChangeArrowheads="1"/>
          </p:cNvSpPr>
          <p:nvPr/>
        </p:nvSpPr>
        <p:spPr bwMode="auto">
          <a:xfrm>
            <a:off x="228600" y="5715000"/>
            <a:ext cx="77724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What is the first step in the procedure for a civil case?  </a:t>
            </a:r>
            <a:br>
              <a:rPr lang="en-US" sz="3500" b="1"/>
            </a:br>
            <a:r>
              <a:rPr lang="en-US" sz="3500" b="1"/>
              <a:t/>
            </a:r>
            <a:br>
              <a:rPr lang="en-US" sz="3500" b="1"/>
            </a:br>
            <a:r>
              <a:rPr lang="en-US" sz="2800" b="1"/>
              <a:t>A. The case is appealed to the Court of 	Appeals and the Virginia Supreme 	Court</a:t>
            </a:r>
            <a:br>
              <a:rPr lang="en-US" sz="2800" b="1"/>
            </a:br>
            <a:r>
              <a:rPr lang="en-US" sz="2800" b="1"/>
              <a:t>B. The case is heard by a judge or a jury </a:t>
            </a:r>
            <a:br>
              <a:rPr lang="en-US" sz="2800" b="1"/>
            </a:br>
            <a:r>
              <a:rPr lang="en-US" sz="2800" b="1"/>
              <a:t/>
            </a:r>
            <a:br>
              <a:rPr lang="en-US" sz="2800" b="1"/>
            </a:br>
            <a:r>
              <a:rPr lang="en-US" sz="2800" b="1"/>
              <a:t>C. Imprisonment of the accused </a:t>
            </a:r>
            <a:br>
              <a:rPr lang="en-US" sz="2800" b="1"/>
            </a:br>
            <a:r>
              <a:rPr lang="en-US" sz="2800" b="1"/>
              <a:t/>
            </a:r>
            <a:br>
              <a:rPr lang="en-US" sz="2800" b="1"/>
            </a:br>
            <a:r>
              <a:rPr lang="en-US" sz="2800" b="1"/>
              <a:t>D. The plaintiff files a complaint to recover 	damages or receive compensation. </a:t>
            </a:r>
            <a:r>
              <a:rPr lang="en-US" sz="3500" b="1"/>
              <a:t/>
            </a:r>
            <a:br>
              <a:rPr lang="en-US" sz="3500" b="1"/>
            </a:br>
            <a:r>
              <a:rPr lang="en-US" sz="3500" b="1"/>
              <a:t/>
            </a:r>
            <a:br>
              <a:rPr lang="en-US" sz="3500" b="1"/>
            </a:br>
            <a:endParaRPr lang="en-US" sz="3500" b="1"/>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381000" y="3124200"/>
            <a:ext cx="8382000" cy="1295400"/>
          </a:xfrm>
        </p:spPr>
        <p:txBody>
          <a:bodyPr/>
          <a:lstStyle/>
          <a:p>
            <a:pPr eaLnBrk="1" hangingPunct="1"/>
            <a:r>
              <a:rPr lang="en-US" sz="3200" smtClean="0"/>
              <a:t>D. The plaintiff files a complaint to recover 	damages or receive compensation.</a:t>
            </a:r>
            <a:r>
              <a:rPr lang="en-US" sz="2400" smtClean="0"/>
              <a:t> </a:t>
            </a:r>
            <a:r>
              <a:rPr lang="en-US" sz="3100" smtClean="0"/>
              <a:t/>
            </a:r>
            <a:br>
              <a:rPr lang="en-US" sz="3100" smtClean="0"/>
            </a:br>
            <a:endParaRPr lang="en-US" sz="3100" smtClean="0"/>
          </a:p>
        </p:txBody>
      </p:sp>
    </p:spTree>
  </p:cSld>
  <p:clrMapOvr>
    <a:masterClrMapping/>
  </p:clrMapOvr>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Network</Template>
  <TotalTime>25</TotalTime>
  <Words>224</Words>
  <Application>Microsoft Office PowerPoint</Application>
  <PresentationFormat>On-screen Show (4:3)</PresentationFormat>
  <Paragraphs>96</Paragraphs>
  <Slides>94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94</vt:i4>
      </vt:variant>
    </vt:vector>
  </HeadingPairs>
  <TitlesOfParts>
    <vt:vector size="97" baseType="lpstr">
      <vt:lpstr>Arial</vt:lpstr>
      <vt:lpstr>Wingdings</vt:lpstr>
      <vt:lpstr>Network</vt:lpstr>
      <vt:lpstr>Civics</vt:lpstr>
      <vt:lpstr>Our Federal System of Government  CE.6 a-b CE.7 a-b CE.8 a-d  State and Local Government  CE.6 a-b CE.8 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  Executive Branch</vt:lpstr>
      <vt:lpstr>PowerPoint Presentation</vt:lpstr>
      <vt:lpstr>C.  Judicial Branch</vt:lpstr>
      <vt:lpstr>PowerPoint Presentation</vt:lpstr>
      <vt:lpstr>C.  Judicial Branch</vt:lpstr>
      <vt:lpstr>PowerPoint Presentation</vt:lpstr>
      <vt:lpstr>A.  Legislative Branch</vt:lpstr>
      <vt:lpstr>PowerPoint Presentation</vt:lpstr>
      <vt:lpstr>B.  Executive branch</vt:lpstr>
      <vt:lpstr>PowerPoint Presentation</vt:lpstr>
      <vt:lpstr>B.  Executive branch</vt:lpstr>
      <vt:lpstr>PowerPoint Presentation</vt:lpstr>
      <vt:lpstr>B.  Executive branch</vt:lpstr>
      <vt:lpstr>PowerPoint Presentation</vt:lpstr>
      <vt:lpstr>A.  Legislative branch</vt:lpstr>
      <vt:lpstr>PowerPoint Presentation</vt:lpstr>
      <vt:lpstr>C.  Judicial branch</vt:lpstr>
      <vt:lpstr>PowerPoint Presentation</vt:lpstr>
      <vt:lpstr>B.  Supreme Court</vt:lpstr>
      <vt:lpstr>PowerPoint Presentation</vt:lpstr>
      <vt:lpstr>B.  limited</vt:lpstr>
      <vt:lpstr>PowerPoint Presentation</vt:lpstr>
      <vt:lpstr>D.  Juvenile and Domestic  Relations District Court</vt:lpstr>
      <vt:lpstr>PowerPoint Presentation</vt:lpstr>
      <vt:lpstr>A.  General District Court</vt:lpstr>
      <vt:lpstr>PowerPoint Presentation</vt:lpstr>
      <vt:lpstr>B.  U. S. Supreme Court</vt:lpstr>
      <vt:lpstr>PowerPoint Presentation</vt:lpstr>
      <vt:lpstr>A.  Criminal case</vt:lpstr>
      <vt:lpstr>PowerPoint Presentation</vt:lpstr>
      <vt:lpstr>B.  Civil case</vt:lpstr>
      <vt:lpstr>PowerPoint Presentation</vt:lpstr>
      <vt:lpstr>A.  Due process of law</vt:lpstr>
      <vt:lpstr>PowerPoint Presentation</vt:lpstr>
      <vt:lpstr>D.  Write laws and take action</vt:lpstr>
      <vt:lpstr>PowerPoint Presentation</vt:lpstr>
      <vt:lpstr>B.  Carry out laws</vt:lpstr>
      <vt:lpstr>PowerPoint Presentation</vt:lpstr>
      <vt:lpstr>C.  General District Court</vt:lpstr>
      <vt:lpstr>PowerPoint Presentation</vt:lpstr>
      <vt:lpstr>B.  A bicameral legislature</vt:lpstr>
      <vt:lpstr>PowerPoint Presentation</vt:lpstr>
      <vt:lpstr>B.  Used to carry out expressed  powers</vt:lpstr>
      <vt:lpstr>PowerPoint Presentation</vt:lpstr>
      <vt:lpstr>B.  Individuals and interest groups</vt:lpstr>
      <vt:lpstr>PowerPoint Presentation</vt:lpstr>
      <vt:lpstr>B.  United States Constitution</vt:lpstr>
      <vt:lpstr>PowerPoint Presentation</vt:lpstr>
      <vt:lpstr>C.  Circuit Court</vt:lpstr>
      <vt:lpstr>PowerPoint Presentation</vt:lpstr>
      <vt:lpstr>A.  U. S. District Court</vt:lpstr>
      <vt:lpstr>PowerPoint Presentation</vt:lpstr>
      <vt:lpstr>A.  Judicial review</vt:lpstr>
      <vt:lpstr>PowerPoint Presentation</vt:lpstr>
      <vt:lpstr>C.  Marbury v. Madison</vt:lpstr>
      <vt:lpstr>PowerPoint Presentation</vt:lpstr>
      <vt:lpstr>B.  The Constitution of the  United States of America</vt:lpstr>
      <vt:lpstr>PowerPoint Presentation</vt:lpstr>
      <vt:lpstr>A.  Magistrates</vt:lpstr>
      <vt:lpstr>PowerPoint Presentation</vt:lpstr>
      <vt:lpstr>B.  As an adult</vt:lpstr>
      <vt:lpstr>PowerPoint Presentation</vt:lpstr>
      <vt:lpstr>B.  5th and 14th </vt:lpstr>
      <vt:lpstr>PowerPoint Presentation</vt:lpstr>
      <vt:lpstr>A.  5th </vt:lpstr>
      <vt:lpstr>PowerPoint Presentation</vt:lpstr>
      <vt:lpstr>C.  14th </vt:lpstr>
      <vt:lpstr>PowerPoint Presentation</vt:lpstr>
      <vt:lpstr>B.  Bill of Rights</vt:lpstr>
      <vt:lpstr>PowerPoint Presentation</vt:lpstr>
      <vt:lpstr>D. The plaintiff files a complaint to recover  damages or receive compensation.  </vt:lpstr>
    </vt:vector>
  </TitlesOfParts>
  <Company>Suffolk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Civics</dc:title>
  <dc:creator>paupulley</dc:creator>
  <cp:lastModifiedBy>Phillip McGinnis</cp:lastModifiedBy>
  <cp:revision>3</cp:revision>
  <dcterms:created xsi:type="dcterms:W3CDTF">2006-05-10T12:55:03Z</dcterms:created>
  <dcterms:modified xsi:type="dcterms:W3CDTF">2015-05-27T14:17:26Z</dcterms:modified>
</cp:coreProperties>
</file>